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304" r:id="rId3"/>
    <p:sldId id="305" r:id="rId4"/>
    <p:sldId id="306" r:id="rId5"/>
    <p:sldId id="308" r:id="rId6"/>
    <p:sldId id="309" r:id="rId7"/>
    <p:sldId id="310" r:id="rId8"/>
    <p:sldId id="311" r:id="rId9"/>
    <p:sldId id="272" r:id="rId10"/>
    <p:sldId id="312" r:id="rId11"/>
    <p:sldId id="314" r:id="rId12"/>
    <p:sldId id="313" r:id="rId13"/>
    <p:sldId id="318" r:id="rId14"/>
    <p:sldId id="320" r:id="rId15"/>
    <p:sldId id="321" r:id="rId16"/>
    <p:sldId id="322" r:id="rId17"/>
    <p:sldId id="319" r:id="rId18"/>
    <p:sldId id="315" r:id="rId19"/>
    <p:sldId id="316" r:id="rId20"/>
    <p:sldId id="327" r:id="rId21"/>
    <p:sldId id="323" r:id="rId22"/>
    <p:sldId id="324" r:id="rId23"/>
    <p:sldId id="317" r:id="rId24"/>
    <p:sldId id="330" r:id="rId25"/>
    <p:sldId id="331" r:id="rId26"/>
    <p:sldId id="303" r:id="rId27"/>
    <p:sldId id="30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E96A34-C182-BC4B-91C2-8913A2DDE2C8}">
          <p14:sldIdLst>
            <p14:sldId id="256"/>
          </p14:sldIdLst>
        </p14:section>
        <p14:section name="ALB and Lambda" id="{4D85A5A0-EB9E-DC4D-A9E6-0C55512223D4}">
          <p14:sldIdLst>
            <p14:sldId id="304"/>
            <p14:sldId id="305"/>
            <p14:sldId id="306"/>
            <p14:sldId id="308"/>
            <p14:sldId id="309"/>
            <p14:sldId id="310"/>
            <p14:sldId id="311"/>
            <p14:sldId id="272"/>
          </p14:sldIdLst>
        </p14:section>
        <p14:section name="Rekognition" id="{8678E5F6-5FA0-654E-9C35-FB75DAC2ACEC}">
          <p14:sldIdLst>
            <p14:sldId id="312"/>
            <p14:sldId id="314"/>
            <p14:sldId id="313"/>
            <p14:sldId id="318"/>
            <p14:sldId id="320"/>
            <p14:sldId id="321"/>
            <p14:sldId id="322"/>
            <p14:sldId id="319"/>
          </p14:sldIdLst>
        </p14:section>
        <p14:section name="Comprehend" id="{C3B88CE8-9687-A94A-BAAD-9F0FFFEF231C}">
          <p14:sldIdLst>
            <p14:sldId id="315"/>
            <p14:sldId id="316"/>
            <p14:sldId id="327"/>
            <p14:sldId id="323"/>
            <p14:sldId id="324"/>
          </p14:sldIdLst>
        </p14:section>
        <p14:section name="Polly" id="{F9696BB1-D230-E14E-B38A-2542F79BDECD}">
          <p14:sldIdLst>
            <p14:sldId id="317"/>
            <p14:sldId id="330"/>
            <p14:sldId id="331"/>
          </p14:sldIdLst>
        </p14:section>
        <p14:section name="Discussion" id="{65EC597D-646C-1C45-85EE-9780535E4998}">
          <p14:sldIdLst>
            <p14:sldId id="303"/>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9" autoAdjust="0"/>
    <p:restoredTop sz="83819"/>
  </p:normalViewPr>
  <p:slideViewPr>
    <p:cSldViewPr snapToGrid="0">
      <p:cViewPr varScale="1">
        <p:scale>
          <a:sx n="108" d="100"/>
          <a:sy n="108" d="100"/>
        </p:scale>
        <p:origin x="208"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520B-20C3-43A4-A8F5-6595C2D27313}" type="datetimeFigureOut">
              <a:rPr lang="en-IN" smtClean="0"/>
              <a:t>26/02/23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F0953-2B6C-4490-9C56-67A627EC76C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Rekognition</a:t>
            </a:r>
            <a:r>
              <a:rPr lang="en-US" dirty="0"/>
              <a:t> makes it easy to add image and video analysis to applications.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AF0953-2B6C-4490-9C56-67A627EC76C4}" type="slidenum">
              <a:rPr lang="en-IN" smtClean="0"/>
              <a:t>10</a:t>
            </a:fld>
            <a:endParaRPr lang="en-IN"/>
          </a:p>
        </p:txBody>
      </p:sp>
    </p:spTree>
    <p:extLst>
      <p:ext uri="{BB962C8B-B14F-4D97-AF65-F5344CB8AC3E}">
        <p14:creationId xmlns:p14="http://schemas.microsoft.com/office/powerpoint/2010/main" val="3378031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demonstration of the improvement from standard to neural. </a:t>
            </a:r>
          </a:p>
          <a:p>
            <a:r>
              <a:rPr lang="en-US" dirty="0"/>
              <a:t>Lets listen to the standard voice first.</a:t>
            </a:r>
          </a:p>
          <a:p>
            <a:r>
              <a:rPr lang="en-US" dirty="0"/>
              <a:t>Now neural.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listen to how neural voices are further enhanced when speaking styles are introduced. Here, you can hear the improvement in voices as we move from standard to neural to neural newscaster speaking style.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DAF0953-2B6C-4490-9C56-67A627EC76C4}" type="slidenum">
              <a:rPr lang="en-IN" smtClean="0"/>
              <a:t>24</a:t>
            </a:fld>
            <a:endParaRPr lang="en-IN"/>
          </a:p>
        </p:txBody>
      </p:sp>
    </p:spTree>
    <p:extLst>
      <p:ext uri="{BB962C8B-B14F-4D97-AF65-F5344CB8AC3E}">
        <p14:creationId xmlns:p14="http://schemas.microsoft.com/office/powerpoint/2010/main" val="3735550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Based on questions submitted by the specific batch</a:t>
            </a:r>
            <a:endParaRPr lang="en-US"/>
          </a:p>
          <a:p>
            <a:r>
              <a:rPr lang="en-US">
                <a:sym typeface="+mn-ea"/>
              </a:rPr>
              <a:t>To be structured as a discussion</a:t>
            </a:r>
            <a:endParaRPr lang="en-US"/>
          </a:p>
          <a:p>
            <a:r>
              <a:rPr lang="en-US">
                <a:sym typeface="+mn-ea"/>
              </a:rPr>
              <a:t>Mentor can share personal project experiences if needed</a:t>
            </a:r>
            <a:endParaRPr lang="en-US"/>
          </a:p>
          <a:p>
            <a:r>
              <a:rPr lang="en-US">
                <a:sym typeface="+mn-ea"/>
              </a:rPr>
              <a:t>If applicable mentor can share any relevant cloud provider documentation link for further reading by the learners</a:t>
            </a:r>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 use cases:</a:t>
            </a:r>
          </a:p>
          <a:p>
            <a:pPr marL="628650" lvl="1" indent="-171450">
              <a:buFont typeface="Arial" panose="020B0604020202020204" pitchFamily="34" charset="0"/>
              <a:buChar char="•"/>
            </a:pPr>
            <a:r>
              <a:rPr lang="en-US" dirty="0"/>
              <a:t>Identity verification - Virtual proctoring (taking exams), customer  and access verification (automated check-in and hospitality).</a:t>
            </a:r>
          </a:p>
          <a:p>
            <a:pPr marL="1085850" lvl="2" indent="-171450">
              <a:buFont typeface="Arial" panose="020B0604020202020204" pitchFamily="34" charset="0"/>
              <a:buChar char="•"/>
            </a:pPr>
            <a:r>
              <a:rPr lang="en-US" sz="2400" dirty="0"/>
              <a:t>Leverages computer vision for:</a:t>
            </a:r>
          </a:p>
          <a:p>
            <a:pPr marL="2194560" lvl="3" indent="-548640">
              <a:lnSpc>
                <a:spcPct val="150000"/>
              </a:lnSpc>
              <a:buFont typeface="+mj-lt"/>
              <a:buAutoNum type="arabicPeriod"/>
            </a:pPr>
            <a:r>
              <a:rPr lang="en-US" sz="2400" dirty="0"/>
              <a:t>Test taker ID verification </a:t>
            </a:r>
          </a:p>
          <a:p>
            <a:pPr marL="2194560" lvl="3" indent="-548640">
              <a:lnSpc>
                <a:spcPct val="150000"/>
              </a:lnSpc>
              <a:buFont typeface="+mj-lt"/>
              <a:buAutoNum type="arabicPeriod"/>
            </a:pPr>
            <a:r>
              <a:rPr lang="en-US" sz="2400" dirty="0"/>
              <a:t>Flagging potential acts of cheating</a:t>
            </a:r>
          </a:p>
          <a:p>
            <a:pPr marL="2834640" lvl="4" indent="-457200">
              <a:lnSpc>
                <a:spcPct val="150000"/>
              </a:lnSpc>
              <a:buFont typeface="Arial" panose="020B0604020202020204" pitchFamily="34" charset="0"/>
              <a:buChar char="•"/>
            </a:pPr>
            <a:r>
              <a:rPr lang="en-US" sz="2400" dirty="0"/>
              <a:t>Switching places</a:t>
            </a:r>
          </a:p>
          <a:p>
            <a:pPr marL="2834640" lvl="4" indent="-457200">
              <a:lnSpc>
                <a:spcPct val="150000"/>
              </a:lnSpc>
              <a:buFont typeface="Arial" panose="020B0604020202020204" pitchFamily="34" charset="0"/>
              <a:buChar char="•"/>
            </a:pPr>
            <a:r>
              <a:rPr lang="en-US" sz="2400" dirty="0"/>
              <a:t>Multiple test takers</a:t>
            </a:r>
          </a:p>
          <a:p>
            <a:pPr marL="2834640" lvl="4" indent="-457200">
              <a:lnSpc>
                <a:spcPct val="150000"/>
              </a:lnSpc>
              <a:buFont typeface="Arial" panose="020B0604020202020204" pitchFamily="34" charset="0"/>
              <a:buChar char="•"/>
            </a:pPr>
            <a:r>
              <a:rPr lang="en-US" sz="2400" dirty="0"/>
              <a:t>Use of prohibited items (mobile phones, smart watches, books, etc.)</a:t>
            </a:r>
          </a:p>
          <a:p>
            <a:pPr marL="1089108" lvl="2" indent="-174708" defTabSz="465887">
              <a:buFont typeface="Arial" panose="020B0604020202020204" pitchFamily="34" charset="0"/>
              <a:buChar char="•"/>
              <a:defRPr/>
            </a:pPr>
            <a:r>
              <a:rPr lang="en-US" dirty="0" err="1"/>
              <a:t>Aella</a:t>
            </a:r>
            <a:r>
              <a:rPr lang="en-US" dirty="0"/>
              <a:t> Credit </a:t>
            </a:r>
            <a:r>
              <a:rPr lang="en-US" dirty="0">
                <a:latin typeface="Amazon Ember" charset="0"/>
              </a:rPr>
              <a:t>provides instant loans to individuals with a verifiable source of income in emerging markets using biometric, employer, and mobile phone data. </a:t>
            </a:r>
          </a:p>
          <a:p>
            <a:pPr marL="1546308" lvl="3" indent="-174708" defTabSz="465887">
              <a:buFont typeface="Arial" panose="020B0604020202020204" pitchFamily="34" charset="0"/>
              <a:buChar char="•"/>
              <a:defRPr/>
            </a:pPr>
            <a:r>
              <a:rPr lang="en-US" dirty="0">
                <a:latin typeface="Amazon Ember" charset="0"/>
              </a:rPr>
              <a:t>Using Amazon </a:t>
            </a:r>
            <a:r>
              <a:rPr lang="en-US" dirty="0" err="1">
                <a:latin typeface="Amazon Ember" charset="0"/>
              </a:rPr>
              <a:t>Rekognition</a:t>
            </a:r>
            <a:r>
              <a:rPr lang="en-US" dirty="0">
                <a:latin typeface="Amazon Ember" charset="0"/>
              </a:rPr>
              <a:t> for identity verification on its mobile application has reduced verification errors significantly and given </a:t>
            </a:r>
            <a:r>
              <a:rPr lang="en-US" dirty="0" err="1">
                <a:latin typeface="Amazon Ember" charset="0"/>
              </a:rPr>
              <a:t>Aella</a:t>
            </a:r>
            <a:r>
              <a:rPr lang="en-US" dirty="0">
                <a:latin typeface="Amazon Ember" charset="0"/>
              </a:rPr>
              <a:t> the ability to scale. </a:t>
            </a:r>
          </a:p>
          <a:p>
            <a:pPr marL="1546308" lvl="3" indent="-174708" defTabSz="465887">
              <a:buFont typeface="Arial" panose="020B0604020202020204" pitchFamily="34" charset="0"/>
              <a:buChar char="•"/>
              <a:defRPr/>
            </a:pPr>
            <a:r>
              <a:rPr lang="en-US" dirty="0">
                <a:latin typeface="Amazon Ember" charset="0"/>
              </a:rPr>
              <a:t>It now detects and verifies an individual’s identity in real time without any human intervention, thereby allowing faster access to products.</a:t>
            </a:r>
          </a:p>
          <a:p>
            <a:pPr marL="1085850" lvl="2" indent="-171450">
              <a:buFont typeface="Arial" panose="020B0604020202020204" pitchFamily="34" charset="0"/>
              <a:buChar char="•"/>
            </a:pPr>
            <a:endParaRPr lang="en-US" dirty="0"/>
          </a:p>
          <a:p>
            <a:pPr marL="1089108" lvl="2" indent="-174708">
              <a:buFont typeface="Arial" panose="020B0604020202020204" pitchFamily="34" charset="0"/>
              <a:buChar char="•"/>
            </a:pPr>
            <a:r>
              <a:rPr lang="en-US" dirty="0"/>
              <a:t>Kia Motors, the oldest automobile manufacturer in South Korea, builds more than three million vehicles a year for customers in 180 countries. They use Amazon </a:t>
            </a:r>
            <a:r>
              <a:rPr lang="en-US" dirty="0" err="1"/>
              <a:t>Rekognition</a:t>
            </a:r>
            <a:r>
              <a:rPr lang="en-US" dirty="0"/>
              <a:t> for advanced image and video analysis of an in-car camera that detects the driver.</a:t>
            </a:r>
          </a:p>
          <a:p>
            <a:pPr marL="1546308" lvl="3" indent="-174708">
              <a:buFont typeface="Arial" panose="020B0604020202020204" pitchFamily="34" charset="0"/>
              <a:buChar char="•"/>
            </a:pPr>
            <a:r>
              <a:rPr lang="en-US" dirty="0"/>
              <a:t>Then, the car automatically adjusts driver-assistance features like personalized mirror and seat positioning.</a:t>
            </a:r>
          </a:p>
          <a:p>
            <a:pPr marL="1089108" marR="0" lvl="2"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White House Historical Association is a private, non-profit organization with a mission to enhance the public's understanding, appreciation, and enjoyment of the White House. They use Amazon </a:t>
            </a:r>
            <a:r>
              <a:rPr lang="en-US" dirty="0" err="1"/>
              <a:t>Rekognition</a:t>
            </a:r>
            <a:r>
              <a:rPr lang="en-US" dirty="0"/>
              <a:t> to power the Presidential Lookalike tool, letting users upload a selfie to see which President or First Lady they most resemble.</a:t>
            </a:r>
          </a:p>
          <a:p>
            <a:pPr marL="1089108" lvl="2" indent="-174708">
              <a:buFont typeface="Arial" panose="020B0604020202020204" pitchFamily="34" charset="0"/>
              <a:buChar char="•"/>
            </a:pPr>
            <a:endParaRPr lang="en-US" dirty="0"/>
          </a:p>
          <a:p>
            <a:pPr marL="628650" lvl="1" indent="-171450">
              <a:buFont typeface="Arial" panose="020B0604020202020204" pitchFamily="34" charset="0"/>
              <a:buChar char="•"/>
            </a:pPr>
            <a:r>
              <a:rPr lang="en-US" dirty="0"/>
              <a:t>Workplace safety – Person of interest (government agencies), vehicle detection, PPE detection</a:t>
            </a:r>
          </a:p>
          <a:p>
            <a:pPr marL="628650" lvl="1" indent="-171450">
              <a:buFont typeface="Arial" panose="020B0604020202020204" pitchFamily="34" charset="0"/>
              <a:buChar char="•"/>
            </a:pPr>
            <a:r>
              <a:rPr lang="en-US" dirty="0"/>
              <a:t>Media analysis – identity inappropriate content in images and videos (content moderation), search &amp; discovery tagging</a:t>
            </a:r>
          </a:p>
          <a:p>
            <a:pPr marL="1085850" lvl="2"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CBS Corporation is a mass media company that creates and distributes industry-leading content across a variety of platforms globally. CBS owns the most-watched television network in the U.S. and one of the world’s largest libraries of entertainment content, making its brand — “the Eye” — one of the most recognized in business.</a:t>
            </a:r>
          </a:p>
          <a:p>
            <a:pPr marL="1085850" lvl="2"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CBS places significant efforts to ensure we moderate inappropriate content within our programming as to not offend our global viewers or violate government regulations.  This is supported by investments in manual methods to execute near real-time screening and editing of hundreds of hours of content every month. </a:t>
            </a:r>
          </a:p>
          <a:p>
            <a:pPr marL="1085850" lvl="2"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 scale our internal processes, we are looking to Amazon </a:t>
            </a:r>
            <a:r>
              <a:rPr lang="en-US" sz="1200" b="0" i="0" kern="1200" dirty="0" err="1">
                <a:solidFill>
                  <a:schemeClr val="tx1"/>
                </a:solidFill>
                <a:effectLst/>
                <a:latin typeface="Amazon Ember Regular" charset="0"/>
                <a:ea typeface="+mn-ea"/>
                <a:cs typeface="+mn-cs"/>
              </a:rPr>
              <a:t>Rekognition</a:t>
            </a:r>
            <a:r>
              <a:rPr lang="en-US" sz="1200" b="0" i="0" kern="1200" dirty="0">
                <a:solidFill>
                  <a:schemeClr val="tx1"/>
                </a:solidFill>
                <a:effectLst/>
                <a:latin typeface="Amazon Ember Regular" charset="0"/>
                <a:ea typeface="+mn-ea"/>
                <a:cs typeface="+mn-cs"/>
              </a:rPr>
              <a:t> to automate the labeling of our video content while leveraging the new feature of Custom Labels to further refine moderation models. This will enable us to automate the tagging of sensitive content such as nudity, obscene gestures, and violence, and speed up processing from hours to minutes.</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628650" lvl="1" indent="-171450">
              <a:buFont typeface="Arial" panose="020B0604020202020204" pitchFamily="34" charset="0"/>
              <a:buChar char="•"/>
            </a:pPr>
            <a:r>
              <a:rPr lang="en-US" dirty="0"/>
              <a:t>Industry &amp; Retail – Parts classification, inventory management, damage detection. Used by Amazon Go and Amazon Fresh (cashier-less stores) for walk in, grab, and walk out without physical payment.</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Facial analysis example compares learned image with other photo and presents degree of confidence.</a:t>
            </a:r>
          </a:p>
        </p:txBody>
      </p:sp>
      <p:sp>
        <p:nvSpPr>
          <p:cNvPr id="4" name="Slide Number Placeholder 3"/>
          <p:cNvSpPr>
            <a:spLocks noGrp="1"/>
          </p:cNvSpPr>
          <p:nvPr>
            <p:ph type="sldNum" sz="quarter" idx="5"/>
          </p:nvPr>
        </p:nvSpPr>
        <p:spPr/>
        <p:txBody>
          <a:bodyPr/>
          <a:lstStyle/>
          <a:p>
            <a:fld id="{9DAF0953-2B6C-4490-9C56-67A627EC76C4}" type="slidenum">
              <a:rPr lang="en-IN" smtClean="0"/>
              <a:t>11</a:t>
            </a:fld>
            <a:endParaRPr lang="en-IN"/>
          </a:p>
        </p:txBody>
      </p:sp>
    </p:spTree>
    <p:extLst>
      <p:ext uri="{BB962C8B-B14F-4D97-AF65-F5344CB8AC3E}">
        <p14:creationId xmlns:p14="http://schemas.microsoft.com/office/powerpoint/2010/main" val="369378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workflow of using </a:t>
            </a:r>
            <a:r>
              <a:rPr lang="en-US" dirty="0" err="1"/>
              <a:t>Roknition</a:t>
            </a:r>
            <a:r>
              <a:rPr lang="en-US" dirty="0"/>
              <a:t>. More or larger collection of source material (such as images) means more comparisons for quality checking, resulting in greater accuracy or level of confidence.</a:t>
            </a:r>
          </a:p>
        </p:txBody>
      </p:sp>
      <p:sp>
        <p:nvSpPr>
          <p:cNvPr id="4" name="Slide Number Placeholder 3"/>
          <p:cNvSpPr>
            <a:spLocks noGrp="1"/>
          </p:cNvSpPr>
          <p:nvPr>
            <p:ph type="sldNum" sz="quarter" idx="5"/>
          </p:nvPr>
        </p:nvSpPr>
        <p:spPr/>
        <p:txBody>
          <a:bodyPr/>
          <a:lstStyle/>
          <a:p>
            <a:fld id="{9DAF0953-2B6C-4490-9C56-67A627EC76C4}" type="slidenum">
              <a:rPr lang="en-IN" smtClean="0"/>
              <a:t>12</a:t>
            </a:fld>
            <a:endParaRPr lang="en-IN"/>
          </a:p>
        </p:txBody>
      </p:sp>
    </p:spTree>
    <p:extLst>
      <p:ext uri="{BB962C8B-B14F-4D97-AF65-F5344CB8AC3E}">
        <p14:creationId xmlns:p14="http://schemas.microsoft.com/office/powerpoint/2010/main" val="403011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concepts</a:t>
            </a:r>
          </a:p>
          <a:p>
            <a:pPr marL="171450" indent="-171450">
              <a:buFont typeface="Arial" panose="020B0604020202020204" pitchFamily="34" charset="0"/>
              <a:buChar char="•"/>
            </a:pPr>
            <a:r>
              <a:rPr lang="en-US" dirty="0"/>
              <a:t>Control plane – executes the AWS Step Functions state machine execution for the workflow against the provided input</a:t>
            </a:r>
          </a:p>
          <a:p>
            <a:pPr marL="171450" indent="-171450">
              <a:buFont typeface="Arial" panose="020B0604020202020204" pitchFamily="34" charset="0"/>
              <a:buChar char="•"/>
            </a:pPr>
            <a:r>
              <a:rPr lang="en-US" dirty="0"/>
              <a:t>Data plane – store assets and metadata in various data consumers. Amazon S3, Amazon DynamoDB, Amazon Elasticsearch Engine, or other sources customizable through Kinesis Data Stream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Operators – a group of actions (lambdas) to perform a single task. For instance, </a:t>
            </a:r>
            <a:r>
              <a:rPr lang="en-US" dirty="0" err="1"/>
              <a:t>Rekognition</a:t>
            </a:r>
            <a:r>
              <a:rPr lang="en-US" dirty="0"/>
              <a:t> face detection task can compose of Start the face detection, Check the face detection status, and Get the face detection results. These actions are then grouped together to form an Operator. You can also see it as (a group of states within a state machine)</a:t>
            </a:r>
          </a:p>
          <a:p>
            <a:pPr marL="171450" indent="-171450">
              <a:buFont typeface="Arial" panose="020B0604020202020204" pitchFamily="34" charset="0"/>
              <a:buChar char="•"/>
            </a:pPr>
            <a:r>
              <a:rPr lang="en-US" dirty="0"/>
              <a:t>Stage – a group of Operators. A Stage consists of numbers of Operators that can be executed in parallel.</a:t>
            </a:r>
          </a:p>
          <a:p>
            <a:pPr marL="171450" indent="-171450">
              <a:buFont typeface="Arial" panose="020B0604020202020204" pitchFamily="34" charset="0"/>
              <a:buChar char="•"/>
            </a:pPr>
            <a:r>
              <a:rPr lang="en-US" dirty="0"/>
              <a:t>Workflow – a combination of Stages to form the final state machine execution.</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DAF0953-2B6C-4490-9C56-67A627EC76C4}" type="slidenum">
              <a:rPr lang="en-IN" smtClean="0"/>
              <a:t>17</a:t>
            </a:fld>
            <a:endParaRPr lang="en-IN"/>
          </a:p>
        </p:txBody>
      </p:sp>
    </p:spTree>
    <p:extLst>
      <p:ext uri="{BB962C8B-B14F-4D97-AF65-F5344CB8AC3E}">
        <p14:creationId xmlns:p14="http://schemas.microsoft.com/office/powerpoint/2010/main" val="1327394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DAF0953-2B6C-4490-9C56-67A627EC76C4}" type="slidenum">
              <a:rPr lang="en-IN" smtClean="0"/>
              <a:t>18</a:t>
            </a:fld>
            <a:endParaRPr lang="en-IN"/>
          </a:p>
        </p:txBody>
      </p:sp>
    </p:spTree>
    <p:extLst>
      <p:ext uri="{BB962C8B-B14F-4D97-AF65-F5344CB8AC3E}">
        <p14:creationId xmlns:p14="http://schemas.microsoft.com/office/powerpoint/2010/main" val="3241540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Step Function expression of processing pay statement document image in previous slide</a:t>
            </a:r>
          </a:p>
        </p:txBody>
      </p:sp>
      <p:sp>
        <p:nvSpPr>
          <p:cNvPr id="4" name="Slide Number Placeholder 3"/>
          <p:cNvSpPr>
            <a:spLocks noGrp="1"/>
          </p:cNvSpPr>
          <p:nvPr>
            <p:ph type="sldNum" sz="quarter" idx="5"/>
          </p:nvPr>
        </p:nvSpPr>
        <p:spPr/>
        <p:txBody>
          <a:bodyPr/>
          <a:lstStyle/>
          <a:p>
            <a:fld id="{9DAF0953-2B6C-4490-9C56-67A627EC76C4}" type="slidenum">
              <a:rPr lang="en-IN" smtClean="0"/>
              <a:t>19</a:t>
            </a:fld>
            <a:endParaRPr lang="en-IN"/>
          </a:p>
        </p:txBody>
      </p:sp>
    </p:spTree>
    <p:extLst>
      <p:ext uri="{BB962C8B-B14F-4D97-AF65-F5344CB8AC3E}">
        <p14:creationId xmlns:p14="http://schemas.microsoft.com/office/powerpoint/2010/main" val="178539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a:t>
            </a:r>
            <a:r>
              <a:rPr lang="en-US" sz="1200" b="0" i="0" u="none" strike="noStrike" kern="1200" dirty="0" err="1">
                <a:solidFill>
                  <a:schemeClr val="tx1"/>
                </a:solidFill>
                <a:effectLst/>
                <a:latin typeface="Amazon Ember Regular" charset="0"/>
                <a:ea typeface="+mn-ea"/>
                <a:cs typeface="+mn-cs"/>
              </a:rPr>
              <a:t>Comprehend’s</a:t>
            </a:r>
            <a:r>
              <a:rPr lang="en-US" sz="1200" b="0" i="0" u="none" strike="noStrike" kern="1200" dirty="0">
                <a:solidFill>
                  <a:schemeClr val="tx1"/>
                </a:solidFill>
                <a:effectLst/>
                <a:latin typeface="Amazon Ember Regular" charset="0"/>
                <a:ea typeface="+mn-ea"/>
                <a:cs typeface="+mn-cs"/>
              </a:rPr>
              <a:t> sentiment analysis, their platform turns qualitative customer feedback into actionable insight, determining whether their feedback is positive, negative, or neutral at over 90% accuracy.</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a:t>
            </a:r>
            <a:r>
              <a:rPr lang="en-US" sz="1200" b="0" i="0" kern="1200" baseline="0" dirty="0" err="1">
                <a:solidFill>
                  <a:schemeClr val="tx1"/>
                </a:solidFill>
                <a:effectLst/>
                <a:latin typeface="Amazon Ember Regular" charset="0"/>
                <a:ea typeface="+mn-ea"/>
                <a:cs typeface="+mn-cs"/>
              </a:rPr>
              <a:t>Comprehend’s</a:t>
            </a:r>
            <a:r>
              <a:rPr lang="en-US" sz="1200" b="0" i="0" kern="1200" baseline="0" dirty="0">
                <a:solidFill>
                  <a:schemeClr val="tx1"/>
                </a:solidFill>
                <a:effectLst/>
                <a:latin typeface="Amazon Ember Regular" charset="0"/>
                <a:ea typeface="+mn-ea"/>
                <a:cs typeface="+mn-cs"/>
              </a:rPr>
              <a:t>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9DAF0953-2B6C-4490-9C56-67A627EC76C4}" type="slidenum">
              <a:rPr lang="en-IN" smtClean="0"/>
              <a:t>20</a:t>
            </a:fld>
            <a:endParaRPr lang="en-IN"/>
          </a:p>
        </p:txBody>
      </p:sp>
    </p:spTree>
    <p:extLst>
      <p:ext uri="{BB962C8B-B14F-4D97-AF65-F5344CB8AC3E}">
        <p14:creationId xmlns:p14="http://schemas.microsoft.com/office/powerpoint/2010/main" val="275156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cases:</a:t>
            </a:r>
          </a:p>
          <a:p>
            <a:pPr marL="171450" indent="-171450">
              <a:buFont typeface="Arial" panose="020B0604020202020204" pitchFamily="34" charset="0"/>
              <a:buChar char="•"/>
            </a:pPr>
            <a:r>
              <a:rPr lang="en-US" dirty="0"/>
              <a:t>Intelligent document processing:</a:t>
            </a:r>
          </a:p>
          <a:p>
            <a:pPr marL="628650" lvl="1" indent="-171450">
              <a:buFont typeface="Arial" panose="020B0604020202020204" pitchFamily="34" charset="0"/>
              <a:buChar char="•"/>
            </a:pPr>
            <a:r>
              <a:rPr lang="en-US" dirty="0"/>
              <a:t>Insurance claims documents (and the communication) come in various channels and forms with long paragraphs of text. This poses a challenge for humans to process. By combining text extraction (Amazon </a:t>
            </a:r>
            <a:r>
              <a:rPr lang="en-US" dirty="0" err="1"/>
              <a:t>Rekognition</a:t>
            </a:r>
            <a:r>
              <a:rPr lang="en-US" dirty="0"/>
              <a:t>!) and NLP (Amazon Comprehend), insurance companies process forms such as CMS-1500, binders, ACORD forms, and claims forms faster with higher accuracy*.</a:t>
            </a:r>
          </a:p>
          <a:p>
            <a:pPr marL="628650" lvl="1" indent="-171450">
              <a:buFont typeface="Arial" panose="020B0604020202020204" pitchFamily="34" charset="0"/>
              <a:buChar char="•"/>
            </a:pPr>
            <a:r>
              <a:rPr lang="en-US" dirty="0"/>
              <a:t>Mortgage/lending packets can come with many different types of forms such as W-2’s, bank statements, and deeds which make it difficult and time consuming to use traditional technologies for automation. Companies have reduced the 30-day by leveraging OCR and NLP processing to automate the extraction of the various documents, and processing</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Assent: </a:t>
            </a:r>
            <a:r>
              <a:rPr lang="en-US" sz="1200" dirty="0"/>
              <a:t>Combines technology and expertise to help their customers understand their supply chain data. To accomplish this, they needed a way to provide real-time classification of free-form compliance documents at scale. Their process is to extract semi-structured text from images and PDF's with forms and tables as well as extract custom entities within those documents.  They use </a:t>
            </a:r>
            <a:r>
              <a:rPr lang="en-US" sz="1200" b="1" dirty="0">
                <a:solidFill>
                  <a:schemeClr val="accent3"/>
                </a:solidFill>
              </a:rPr>
              <a:t>Amazon </a:t>
            </a:r>
            <a:r>
              <a:rPr lang="en-US" sz="1200" b="1" dirty="0" err="1">
                <a:solidFill>
                  <a:schemeClr val="accent3"/>
                </a:solidFill>
              </a:rPr>
              <a:t>Textract's</a:t>
            </a:r>
            <a:r>
              <a:rPr lang="en-US" sz="1200" b="1" dirty="0">
                <a:solidFill>
                  <a:schemeClr val="accent3"/>
                </a:solidFill>
              </a:rPr>
              <a:t> </a:t>
            </a:r>
            <a:r>
              <a:rPr lang="en-US" sz="1200" dirty="0"/>
              <a:t>OCR technology to process the documents and </a:t>
            </a:r>
            <a:r>
              <a:rPr lang="en-US" sz="1200" b="1" dirty="0">
                <a:solidFill>
                  <a:schemeClr val="accent3"/>
                </a:solidFill>
              </a:rPr>
              <a:t>Amazon Comprehend </a:t>
            </a:r>
            <a:r>
              <a:rPr lang="en-US" sz="1200" dirty="0"/>
              <a:t>to extract custom entities. They also had the need to incorporate humans in their processing and used </a:t>
            </a:r>
            <a:r>
              <a:rPr lang="en-US" sz="1200" b="1" dirty="0">
                <a:solidFill>
                  <a:schemeClr val="accent3"/>
                </a:solidFill>
              </a:rPr>
              <a:t>Amazon Augmented AI (Amazon A2I) </a:t>
            </a:r>
            <a:r>
              <a:rPr lang="en-US" sz="1200" dirty="0"/>
              <a:t>to have their teams review documents in a given accuracy range and help train our next model iteration. Combining these services along with AppSync and Amplify provided them more accurate insights</a:t>
            </a:r>
            <a:br>
              <a:rPr lang="en-US" sz="1200" dirty="0"/>
            </a:br>
            <a:r>
              <a:rPr lang="en-US" sz="1200" dirty="0"/>
              <a:t>into customers supply chain risk in a shorter period of time saving our customers hundreds of hours in manually reviewing documents. Customers can now get immediate feedback on whether their company is at compliance risk.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r>
              <a:rPr lang="en-US" dirty="0"/>
              <a:t>FINRA is a not-for-profit organization authorized by Congress to protect America’s investors by making sure the broker-dealer industry operates fairly and honestly. </a:t>
            </a:r>
          </a:p>
          <a:p>
            <a:pPr marL="171450" indent="-171450">
              <a:buFont typeface="Arial" panose="020B0604020202020204" pitchFamily="34" charset="0"/>
              <a:buChar char="•"/>
            </a:pPr>
            <a:r>
              <a:rPr lang="en-US" dirty="0"/>
              <a:t>FINRA receives millions of documents with unstructured data to support investigative, examination, and compliance processes. Previously, investigators and examiners had to manually go through documents page by page to find what they needed. </a:t>
            </a:r>
          </a:p>
          <a:p>
            <a:pPr marL="171450" indent="-171450">
              <a:buFont typeface="Arial" panose="020B0604020202020204" pitchFamily="34" charset="0"/>
              <a:buChar char="•"/>
            </a:pPr>
            <a:r>
              <a:rPr lang="en-US" dirty="0"/>
              <a:t>FINRA uses Amazon Comprehend to quickly extract names of individuals and organizations, and match extracted entities to FINRA records, flag individual of interest, generate summaries, and detect similarities with other documents. </a:t>
            </a:r>
          </a:p>
          <a:p>
            <a:pPr marL="171450" indent="-171450">
              <a:buFont typeface="Arial" panose="020B0604020202020204" pitchFamily="34" charset="0"/>
              <a:buChar char="•"/>
            </a:pPr>
            <a:r>
              <a:rPr lang="en-US" dirty="0"/>
              <a:t>This exponentially increases the scope of investigations while shortening the time to conclusion.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DAF0953-2B6C-4490-9C56-67A627EC76C4}" type="slidenum">
              <a:rPr lang="en-IN" smtClean="0"/>
              <a:t>22</a:t>
            </a:fld>
            <a:endParaRPr lang="en-IN"/>
          </a:p>
        </p:txBody>
      </p:sp>
    </p:spTree>
    <p:extLst>
      <p:ext uri="{BB962C8B-B14F-4D97-AF65-F5344CB8AC3E}">
        <p14:creationId xmlns:p14="http://schemas.microsoft.com/office/powerpoint/2010/main" val="1337369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Uses deep learning technologies to synthesize natural sounding human speech</a:t>
            </a:r>
          </a:p>
          <a:p>
            <a:pPr marL="171450" indent="-171450">
              <a:buFont typeface="Arial" panose="020B0604020202020204" pitchFamily="34" charset="0"/>
              <a:buChar char="•"/>
            </a:pPr>
            <a:r>
              <a:rPr lang="en-US" dirty="0"/>
              <a:t>Dozens of lifelike voices across a set of languages so you can build speech-enabled applications that work in different countries</a:t>
            </a:r>
          </a:p>
          <a:p>
            <a:pPr marL="171450" indent="-171450">
              <a:buFont typeface="Arial" panose="020B0604020202020204" pitchFamily="34" charset="0"/>
              <a:buChar char="•"/>
            </a:pPr>
            <a:r>
              <a:rPr lang="en-US" dirty="0"/>
              <a:t>Increases engagement and accessibility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Example:</a:t>
            </a:r>
          </a:p>
          <a:p>
            <a:pPr marL="0" indent="0">
              <a:buFont typeface="Arial" panose="020B0604020202020204" pitchFamily="34" charset="0"/>
              <a:buNone/>
            </a:pPr>
            <a:r>
              <a:rPr lang="en-US" dirty="0"/>
              <a:t> </a:t>
            </a:r>
            <a:r>
              <a:rPr lang="en-US" dirty="0" err="1"/>
              <a:t>aws</a:t>
            </a:r>
            <a:r>
              <a:rPr lang="en-US" dirty="0"/>
              <a:t> </a:t>
            </a:r>
            <a:r>
              <a:rPr lang="en-US" dirty="0" err="1"/>
              <a:t>polly</a:t>
            </a:r>
            <a:r>
              <a:rPr lang="en-US" dirty="0"/>
              <a:t> synthesize-speech \</a:t>
            </a:r>
          </a:p>
          <a:p>
            <a:pPr marL="0" indent="0">
              <a:buFont typeface="Arial" panose="020B0604020202020204" pitchFamily="34" charset="0"/>
              <a:buNone/>
            </a:pPr>
            <a:r>
              <a:rPr lang="en-US" dirty="0"/>
              <a:t>          --language-code optional language code if needed</a:t>
            </a:r>
          </a:p>
          <a:p>
            <a:pPr marL="0" indent="0">
              <a:buFont typeface="Arial" panose="020B0604020202020204" pitchFamily="34" charset="0"/>
              <a:buNone/>
            </a:pPr>
            <a:r>
              <a:rPr lang="en-US" dirty="0"/>
              <a:t>          --output-format </a:t>
            </a:r>
            <a:r>
              <a:rPr lang="en-US" dirty="0" err="1"/>
              <a:t>json</a:t>
            </a:r>
            <a:r>
              <a:rPr lang="en-US" dirty="0"/>
              <a:t> \</a:t>
            </a:r>
          </a:p>
          <a:p>
            <a:pPr marL="0" indent="0">
              <a:buFont typeface="Arial" panose="020B0604020202020204" pitchFamily="34" charset="0"/>
              <a:buNone/>
            </a:pPr>
            <a:r>
              <a:rPr lang="en-US" dirty="0"/>
              <a:t>          --voice-id [name of desired voice] \</a:t>
            </a:r>
          </a:p>
          <a:p>
            <a:pPr marL="0" indent="0">
              <a:buFont typeface="Arial" panose="020B0604020202020204" pitchFamily="34" charset="0"/>
              <a:buNone/>
            </a:pPr>
            <a:r>
              <a:rPr lang="en-US" dirty="0"/>
              <a:t>          --text '[desired text]' \</a:t>
            </a:r>
          </a:p>
          <a:p>
            <a:pPr marL="0" indent="0">
              <a:buFont typeface="Arial" panose="020B0604020202020204" pitchFamily="34" charset="0"/>
              <a:buNone/>
            </a:pPr>
            <a:r>
              <a:rPr lang="en-US" dirty="0"/>
              <a:t>          --speech-mark-types='["viseme"]' \</a:t>
            </a:r>
          </a:p>
          <a:p>
            <a:pPr marL="0" indent="0">
              <a:buFont typeface="Arial" panose="020B0604020202020204" pitchFamily="34" charset="0"/>
              <a:buNone/>
            </a:pPr>
            <a:r>
              <a:rPr lang="en-US" dirty="0"/>
              <a:t>          </a:t>
            </a:r>
            <a:r>
              <a:rPr lang="en-US" dirty="0" err="1"/>
              <a:t>LengthOfText.txt</a:t>
            </a:r>
            <a:endParaRPr lang="en-US" dirty="0"/>
          </a:p>
        </p:txBody>
      </p:sp>
      <p:sp>
        <p:nvSpPr>
          <p:cNvPr id="4" name="Slide Number Placeholder 3"/>
          <p:cNvSpPr>
            <a:spLocks noGrp="1"/>
          </p:cNvSpPr>
          <p:nvPr>
            <p:ph type="sldNum" sz="quarter" idx="5"/>
          </p:nvPr>
        </p:nvSpPr>
        <p:spPr/>
        <p:txBody>
          <a:bodyPr/>
          <a:lstStyle/>
          <a:p>
            <a:fld id="{9DAF0953-2B6C-4490-9C56-67A627EC76C4}" type="slidenum">
              <a:rPr lang="en-IN" smtClean="0"/>
              <a:t>23</a:t>
            </a:fld>
            <a:endParaRPr lang="en-IN"/>
          </a:p>
        </p:txBody>
      </p:sp>
    </p:spTree>
    <p:extLst>
      <p:ext uri="{BB962C8B-B14F-4D97-AF65-F5344CB8AC3E}">
        <p14:creationId xmlns:p14="http://schemas.microsoft.com/office/powerpoint/2010/main" val="759531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A067EF8-2397-47F3-96C8-102F87DD71EA}" type="datetimeFigureOut">
              <a:rPr lang="en-IN" smtClean="0"/>
              <a:t>26/02/23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A067EF8-2397-47F3-96C8-102F87DD71EA}" type="datetimeFigureOut">
              <a:rPr lang="en-IN" smtClean="0"/>
              <a:t>26/02/23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A067EF8-2397-47F3-96C8-102F87DD71EA}" type="datetimeFigureOut">
              <a:rPr lang="en-IN" smtClean="0"/>
              <a:t>26/02/23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600" lvl="0" indent="-457200" algn="l">
              <a:lnSpc>
                <a:spcPct val="115000"/>
              </a:lnSpc>
              <a:spcBef>
                <a:spcPts val="0"/>
              </a:spcBef>
              <a:spcAft>
                <a:spcPts val="0"/>
              </a:spcAft>
              <a:buSzPts val="1800"/>
              <a:buChar char="●"/>
              <a:defRPr/>
            </a:lvl1pPr>
            <a:lvl2pPr marL="1219200" lvl="1" indent="-423545" algn="l">
              <a:lnSpc>
                <a:spcPct val="115000"/>
              </a:lnSpc>
              <a:spcBef>
                <a:spcPts val="2135"/>
              </a:spcBef>
              <a:spcAft>
                <a:spcPts val="0"/>
              </a:spcAft>
              <a:buSzPts val="1400"/>
              <a:buChar char="○"/>
              <a:defRPr/>
            </a:lvl2pPr>
            <a:lvl3pPr marL="1828800" lvl="2" indent="-423545" algn="l">
              <a:lnSpc>
                <a:spcPct val="115000"/>
              </a:lnSpc>
              <a:spcBef>
                <a:spcPts val="2135"/>
              </a:spcBef>
              <a:spcAft>
                <a:spcPts val="0"/>
              </a:spcAft>
              <a:buSzPts val="1400"/>
              <a:buChar char="■"/>
              <a:defRPr/>
            </a:lvl3pPr>
            <a:lvl4pPr marL="2438400" lvl="3" indent="-423545" algn="l">
              <a:lnSpc>
                <a:spcPct val="115000"/>
              </a:lnSpc>
              <a:spcBef>
                <a:spcPts val="2135"/>
              </a:spcBef>
              <a:spcAft>
                <a:spcPts val="0"/>
              </a:spcAft>
              <a:buSzPts val="1400"/>
              <a:buChar char="●"/>
              <a:defRPr/>
            </a:lvl4pPr>
            <a:lvl5pPr marL="3048000" lvl="4" indent="-423545" algn="l">
              <a:lnSpc>
                <a:spcPct val="115000"/>
              </a:lnSpc>
              <a:spcBef>
                <a:spcPts val="2135"/>
              </a:spcBef>
              <a:spcAft>
                <a:spcPts val="0"/>
              </a:spcAft>
              <a:buSzPts val="1400"/>
              <a:buChar char="○"/>
              <a:defRPr/>
            </a:lvl5pPr>
            <a:lvl6pPr marL="3657600" lvl="5" indent="-423545" algn="l">
              <a:lnSpc>
                <a:spcPct val="115000"/>
              </a:lnSpc>
              <a:spcBef>
                <a:spcPts val="2135"/>
              </a:spcBef>
              <a:spcAft>
                <a:spcPts val="0"/>
              </a:spcAft>
              <a:buSzPts val="1400"/>
              <a:buChar char="■"/>
              <a:defRPr/>
            </a:lvl6pPr>
            <a:lvl7pPr marL="4267200" lvl="6" indent="-423545" algn="l">
              <a:lnSpc>
                <a:spcPct val="115000"/>
              </a:lnSpc>
              <a:spcBef>
                <a:spcPts val="2135"/>
              </a:spcBef>
              <a:spcAft>
                <a:spcPts val="0"/>
              </a:spcAft>
              <a:buSzPts val="1400"/>
              <a:buChar char="●"/>
              <a:defRPr/>
            </a:lvl7pPr>
            <a:lvl8pPr marL="4876800" lvl="7" indent="-423545" algn="l">
              <a:lnSpc>
                <a:spcPct val="115000"/>
              </a:lnSpc>
              <a:spcBef>
                <a:spcPts val="2135"/>
              </a:spcBef>
              <a:spcAft>
                <a:spcPts val="0"/>
              </a:spcAft>
              <a:buSzPts val="1400"/>
              <a:buChar char="○"/>
              <a:defRPr/>
            </a:lvl8pPr>
            <a:lvl9pPr marL="5486400" lvl="8" indent="-423545" algn="l">
              <a:lnSpc>
                <a:spcPct val="115000"/>
              </a:lnSpc>
              <a:spcBef>
                <a:spcPts val="2135"/>
              </a:spcBef>
              <a:spcAft>
                <a:spcPts val="2135"/>
              </a:spcAft>
              <a:buSzPts val="1400"/>
              <a:buChar char="■"/>
              <a:defRPr/>
            </a:lvl9pPr>
          </a:lstStyle>
          <a:p>
            <a:endParaRPr/>
          </a:p>
        </p:txBody>
      </p:sp>
      <p:sp>
        <p:nvSpPr>
          <p:cNvPr id="20" name="Google Shape;20;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335"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A067EF8-2397-47F3-96C8-102F87DD71EA}" type="datetimeFigureOut">
              <a:rPr lang="en-IN" smtClean="0"/>
              <a:t>26/02/23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067EF8-2397-47F3-96C8-102F87DD71EA}" type="datetimeFigureOut">
              <a:rPr lang="en-IN" smtClean="0"/>
              <a:t>26/02/23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A067EF8-2397-47F3-96C8-102F87DD71EA}" type="datetimeFigureOut">
              <a:rPr lang="en-IN" smtClean="0"/>
              <a:t>26/02/23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3A067EF8-2397-47F3-96C8-102F87DD71EA}" type="datetimeFigureOut">
              <a:rPr lang="en-IN" smtClean="0"/>
              <a:t>26/02/23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3A067EF8-2397-47F3-96C8-102F87DD71EA}" type="datetimeFigureOut">
              <a:rPr lang="en-IN" smtClean="0"/>
              <a:t>26/02/23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67EF8-2397-47F3-96C8-102F87DD71EA}" type="datetimeFigureOut">
              <a:rPr lang="en-IN" smtClean="0"/>
              <a:t>26/02/23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067EF8-2397-47F3-96C8-102F87DD71EA}" type="datetimeFigureOut">
              <a:rPr lang="en-IN" smtClean="0"/>
              <a:t>26/02/23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067EF8-2397-47F3-96C8-102F87DD71EA}" type="datetimeFigureOut">
              <a:rPr lang="en-IN" smtClean="0"/>
              <a:t>26/02/23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C69E7-5C6B-43CA-9163-1FAFF95D50F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67EF8-2397-47F3-96C8-102F87DD71EA}" type="datetimeFigureOut">
              <a:rPr lang="en-IN" smtClean="0"/>
              <a:t>26/02/23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C69E7-5C6B-43CA-9163-1FAFF95D50F9}"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audio" Target="../media/media5.wav"/><Relationship Id="rId13" Type="http://schemas.openxmlformats.org/officeDocument/2006/relationships/slideLayout" Target="../slideLayouts/slideLayout7.xml"/><Relationship Id="rId3" Type="http://schemas.microsoft.com/office/2007/relationships/media" Target="../media/media3.wav"/><Relationship Id="rId7" Type="http://schemas.microsoft.com/office/2007/relationships/media" Target="../media/media5.wav"/><Relationship Id="rId12" Type="http://schemas.openxmlformats.org/officeDocument/2006/relationships/audio" Target="../media/media7.wav"/><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media4.mp3"/><Relationship Id="rId11" Type="http://schemas.microsoft.com/office/2007/relationships/media" Target="../media/media7.wav"/><Relationship Id="rId5" Type="http://schemas.microsoft.com/office/2007/relationships/media" Target="../media/media4.mp3"/><Relationship Id="rId15" Type="http://schemas.openxmlformats.org/officeDocument/2006/relationships/image" Target="../media/image20.png"/><Relationship Id="rId10" Type="http://schemas.openxmlformats.org/officeDocument/2006/relationships/audio" Target="../media/media6.wav"/><Relationship Id="rId4" Type="http://schemas.openxmlformats.org/officeDocument/2006/relationships/audio" Target="../media/media3.wav"/><Relationship Id="rId9" Type="http://schemas.microsoft.com/office/2007/relationships/media" Target="../media/media6.wav"/><Relationship Id="rId14"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95B324ED-42BE-4133-F66B-8A65C2D446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altLang="en-US" sz="5200" dirty="0">
                <a:solidFill>
                  <a:srgbClr val="FFFFFF"/>
                </a:solidFill>
                <a:latin typeface="Arial Black" panose="020B0A04020102020204" pitchFamily="34" charset="0"/>
                <a:sym typeface="+mn-ea"/>
              </a:rPr>
              <a:t>PGPCC - Mentor session</a:t>
            </a:r>
            <a:endParaRPr lang="en-US" sz="5200" dirty="0">
              <a:solidFill>
                <a:srgbClr val="FFFFFF"/>
              </a:solidFill>
              <a:latin typeface="Arial Black" panose="020B0A04020102020204" pitchFamily="34" charset="0"/>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fontScale="77500" lnSpcReduction="20000"/>
          </a:bodyPr>
          <a:lstStyle/>
          <a:p>
            <a:r>
              <a:rPr lang="en-US" altLang="en-US" sz="2200" dirty="0">
                <a:solidFill>
                  <a:srgbClr val="FFFFFF"/>
                </a:solidFill>
                <a:sym typeface="+mn-ea"/>
              </a:rPr>
              <a:t>Managed Services on AWS</a:t>
            </a:r>
            <a:endParaRPr lang="en-US" altLang="en-US" sz="2200" dirty="0">
              <a:solidFill>
                <a:srgbClr val="FFFFFF"/>
              </a:solidFill>
            </a:endParaRPr>
          </a:p>
          <a:p>
            <a:r>
              <a:rPr lang="en-US" altLang="en-US" sz="2200" dirty="0">
                <a:solidFill>
                  <a:srgbClr val="FFFFFF"/>
                </a:solidFill>
                <a:sym typeface="+mn-ea"/>
              </a:rPr>
              <a:t>Course 3 Week 3</a:t>
            </a:r>
          </a:p>
          <a:p>
            <a:r>
              <a:rPr lang="en-US" sz="2200" dirty="0">
                <a:solidFill>
                  <a:srgbClr val="FFFFFF"/>
                </a:solidFill>
                <a:sym typeface="+mn-ea"/>
              </a:rPr>
              <a:t>Lambda with Application Load Balancer demonstration</a:t>
            </a:r>
          </a:p>
          <a:p>
            <a:r>
              <a:rPr lang="en-US" sz="2200" dirty="0">
                <a:solidFill>
                  <a:srgbClr val="FFFFFF"/>
                </a:solidFill>
                <a:sym typeface="+mn-ea"/>
              </a:rPr>
              <a:t>Cognitive Services</a:t>
            </a:r>
            <a:endParaRPr lang="en-US" sz="22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3182-0A08-B0CB-DBAC-921BA25C6284}"/>
              </a:ext>
            </a:extLst>
          </p:cNvPr>
          <p:cNvSpPr>
            <a:spLocks noGrp="1"/>
          </p:cNvSpPr>
          <p:nvPr>
            <p:ph type="title"/>
          </p:nvPr>
        </p:nvSpPr>
        <p:spPr>
          <a:xfrm>
            <a:off x="704209" y="635069"/>
            <a:ext cx="4509236" cy="1139139"/>
          </a:xfrm>
        </p:spPr>
        <p:txBody>
          <a:bodyPr vert="horz" lIns="91440" tIns="45720" rIns="91440" bIns="45720" rtlCol="0" anchor="ctr">
            <a:normAutofit/>
          </a:bodyPr>
          <a:lstStyle/>
          <a:p>
            <a:pPr>
              <a:lnSpc>
                <a:spcPct val="90000"/>
              </a:lnSpc>
              <a:spcBef>
                <a:spcPct val="0"/>
              </a:spcBef>
            </a:pPr>
            <a:r>
              <a:rPr lang="en-US" sz="3600" kern="1200">
                <a:solidFill>
                  <a:schemeClr val="tx1"/>
                </a:solidFill>
                <a:latin typeface="+mj-lt"/>
                <a:ea typeface="+mj-ea"/>
                <a:cs typeface="+mj-cs"/>
              </a:rPr>
              <a:t>Amazon Rekognition</a:t>
            </a:r>
          </a:p>
        </p:txBody>
      </p:sp>
      <p:sp>
        <p:nvSpPr>
          <p:cNvPr id="3" name="Text Placeholder 2">
            <a:extLst>
              <a:ext uri="{FF2B5EF4-FFF2-40B4-BE49-F238E27FC236}">
                <a16:creationId xmlns:a16="http://schemas.microsoft.com/office/drawing/2014/main" id="{7B7DED40-C431-D7D7-8C12-90907057909F}"/>
              </a:ext>
            </a:extLst>
          </p:cNvPr>
          <p:cNvSpPr>
            <a:spLocks noGrp="1"/>
          </p:cNvSpPr>
          <p:nvPr>
            <p:ph type="body" idx="1"/>
          </p:nvPr>
        </p:nvSpPr>
        <p:spPr>
          <a:xfrm>
            <a:off x="720992" y="1941362"/>
            <a:ext cx="4492454" cy="2419097"/>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1500"/>
              <a:t>Managed computer vision AI service</a:t>
            </a:r>
          </a:p>
          <a:p>
            <a:pPr indent="-228600">
              <a:lnSpc>
                <a:spcPct val="90000"/>
              </a:lnSpc>
              <a:buFont typeface="Arial" panose="020B0604020202020204" pitchFamily="34" charset="0"/>
              <a:buChar char="•"/>
            </a:pPr>
            <a:r>
              <a:rPr lang="en-US" sz="1500"/>
              <a:t>Detects:</a:t>
            </a:r>
          </a:p>
          <a:p>
            <a:pPr lvl="1" indent="-228600">
              <a:lnSpc>
                <a:spcPct val="90000"/>
              </a:lnSpc>
              <a:buFont typeface="Arial" panose="020B0604020202020204" pitchFamily="34" charset="0"/>
              <a:buChar char="•"/>
            </a:pPr>
            <a:r>
              <a:rPr lang="en-US" sz="1500"/>
              <a:t>Objects</a:t>
            </a:r>
          </a:p>
          <a:p>
            <a:pPr lvl="1" indent="-228600">
              <a:lnSpc>
                <a:spcPct val="90000"/>
              </a:lnSpc>
              <a:buFont typeface="Arial" panose="020B0604020202020204" pitchFamily="34" charset="0"/>
              <a:buChar char="•"/>
            </a:pPr>
            <a:r>
              <a:rPr lang="en-US" sz="1500"/>
              <a:t>Scenes &amp; videos</a:t>
            </a:r>
          </a:p>
          <a:p>
            <a:pPr lvl="1" indent="-228600">
              <a:lnSpc>
                <a:spcPct val="90000"/>
              </a:lnSpc>
              <a:buFont typeface="Arial" panose="020B0604020202020204" pitchFamily="34" charset="0"/>
              <a:buChar char="•"/>
            </a:pPr>
            <a:r>
              <a:rPr lang="en-US" sz="1500"/>
              <a:t>Faces</a:t>
            </a:r>
          </a:p>
          <a:p>
            <a:pPr lvl="1" indent="-228600">
              <a:lnSpc>
                <a:spcPct val="90000"/>
              </a:lnSpc>
              <a:buFont typeface="Arial" panose="020B0604020202020204" pitchFamily="34" charset="0"/>
              <a:buChar char="•"/>
            </a:pPr>
            <a:r>
              <a:rPr lang="en-US" sz="1500"/>
              <a:t>Text</a:t>
            </a:r>
          </a:p>
        </p:txBody>
      </p:sp>
      <p:sp>
        <p:nvSpPr>
          <p:cNvPr id="2065" name="Oval 2064">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6" name="Picture 8" descr="Serena Williams | Biography, Titles, &amp; Facts | Britannica">
            <a:extLst>
              <a:ext uri="{FF2B5EF4-FFF2-40B4-BE49-F238E27FC236}">
                <a16:creationId xmlns:a16="http://schemas.microsoft.com/office/drawing/2014/main" id="{BDBED845-7277-963B-A13C-B22ABA6C33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01" r="18746" b="-5"/>
          <a:stretch/>
        </p:blipFill>
        <p:spPr bwMode="auto">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2067" name="Freeform: Shape 206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626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9" name="Oval 2068">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a:extLst>
              <a:ext uri="{FF2B5EF4-FFF2-40B4-BE49-F238E27FC236}">
                <a16:creationId xmlns:a16="http://schemas.microsoft.com/office/drawing/2014/main" id="{EA9484BD-D218-7850-7AFC-A1AE599928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26" r="23874"/>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371ABBF-92C4-34B0-9C3C-24082865A4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87" r="3404" b="-1"/>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2071" name="Freeform: Shape 2070">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60" name="Picture 12">
            <a:extLst>
              <a:ext uri="{FF2B5EF4-FFF2-40B4-BE49-F238E27FC236}">
                <a16:creationId xmlns:a16="http://schemas.microsoft.com/office/drawing/2014/main" id="{5EC02A80-6722-CD83-C5BB-C8E099603E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 b="2996"/>
          <a:stretch/>
        </p:blipFill>
        <p:spPr bwMode="auto">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2073" name="Freeform: Shape 207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8" name="Picture 10">
            <a:extLst>
              <a:ext uri="{FF2B5EF4-FFF2-40B4-BE49-F238E27FC236}">
                <a16:creationId xmlns:a16="http://schemas.microsoft.com/office/drawing/2014/main" id="{6A97BDE2-C449-07F0-A272-64B2C49348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66" r="15732" b="-3"/>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cxnSp>
        <p:nvCxnSpPr>
          <p:cNvPr id="6" name="Elbow Connector 5">
            <a:extLst>
              <a:ext uri="{FF2B5EF4-FFF2-40B4-BE49-F238E27FC236}">
                <a16:creationId xmlns:a16="http://schemas.microsoft.com/office/drawing/2014/main" id="{61E3C399-6F75-F357-0861-2AE2F1624387}"/>
              </a:ext>
            </a:extLst>
          </p:cNvPr>
          <p:cNvCxnSpPr/>
          <p:nvPr/>
        </p:nvCxnSpPr>
        <p:spPr>
          <a:xfrm>
            <a:off x="3272589" y="3281571"/>
            <a:ext cx="2496233" cy="2797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7ED08232-9545-6E8F-6DFE-C35F5AEAD765}"/>
              </a:ext>
            </a:extLst>
          </p:cNvPr>
          <p:cNvCxnSpPr/>
          <p:nvPr/>
        </p:nvCxnSpPr>
        <p:spPr>
          <a:xfrm rot="16200000" flipH="1">
            <a:off x="2267794" y="4221941"/>
            <a:ext cx="637990" cy="457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722C8384-BBC4-A9F8-D62B-53D3BC3B7A9E}"/>
              </a:ext>
            </a:extLst>
          </p:cNvPr>
          <p:cNvCxnSpPr/>
          <p:nvPr/>
        </p:nvCxnSpPr>
        <p:spPr>
          <a:xfrm flipV="1">
            <a:off x="2610853" y="2253915"/>
            <a:ext cx="5787189" cy="4614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A39D7F19-BF12-24EB-6B53-CD2BFF17D6C5}"/>
              </a:ext>
            </a:extLst>
          </p:cNvPr>
          <p:cNvCxnSpPr/>
          <p:nvPr/>
        </p:nvCxnSpPr>
        <p:spPr>
          <a:xfrm flipV="1">
            <a:off x="2454442" y="1588168"/>
            <a:ext cx="3095173" cy="2117558"/>
          </a:xfrm>
          <a:prstGeom prst="bentConnector3">
            <a:avLst>
              <a:gd name="adj1" fmla="val 7293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951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163182-0A08-B0CB-DBAC-921BA25C6284}"/>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Amazon Rekognition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B7DED40-C431-D7D7-8C12-90907057909F}"/>
              </a:ext>
            </a:extLst>
          </p:cNvPr>
          <p:cNvSpPr>
            <a:spLocks noGrp="1"/>
          </p:cNvSpPr>
          <p:nvPr>
            <p:ph type="body" idx="1"/>
          </p:nvPr>
        </p:nvSpPr>
        <p:spPr>
          <a:xfrm>
            <a:off x="838200" y="1929384"/>
            <a:ext cx="10515600" cy="425196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200" dirty="0"/>
              <a:t>Some uses cases:</a:t>
            </a:r>
          </a:p>
          <a:p>
            <a:pPr lvl="1" indent="-228600">
              <a:lnSpc>
                <a:spcPct val="90000"/>
              </a:lnSpc>
              <a:buFont typeface="Arial" panose="020B0604020202020204" pitchFamily="34" charset="0"/>
              <a:buChar char="•"/>
            </a:pPr>
            <a:r>
              <a:rPr lang="en-US" sz="2200" dirty="0"/>
              <a:t>Identity verification</a:t>
            </a:r>
          </a:p>
          <a:p>
            <a:pPr lvl="2" indent="-228600">
              <a:lnSpc>
                <a:spcPct val="90000"/>
              </a:lnSpc>
              <a:buFont typeface="Arial" panose="020B0604020202020204" pitchFamily="34" charset="0"/>
              <a:buChar char="•"/>
            </a:pPr>
            <a:r>
              <a:rPr lang="en-US" sz="1800" dirty="0" err="1"/>
              <a:t>Aella</a:t>
            </a:r>
            <a:r>
              <a:rPr lang="en-US" sz="1800" dirty="0"/>
              <a:t> Credit</a:t>
            </a:r>
          </a:p>
          <a:p>
            <a:pPr lvl="2" indent="-228600">
              <a:lnSpc>
                <a:spcPct val="90000"/>
              </a:lnSpc>
              <a:buFont typeface="Arial" panose="020B0604020202020204" pitchFamily="34" charset="0"/>
              <a:buChar char="•"/>
            </a:pPr>
            <a:r>
              <a:rPr lang="en-US" sz="1800" dirty="0"/>
              <a:t>Kia Motors</a:t>
            </a:r>
          </a:p>
          <a:p>
            <a:pPr lvl="1" indent="-228600">
              <a:lnSpc>
                <a:spcPct val="90000"/>
              </a:lnSpc>
              <a:buFont typeface="Arial" panose="020B0604020202020204" pitchFamily="34" charset="0"/>
              <a:buChar char="•"/>
            </a:pPr>
            <a:r>
              <a:rPr lang="en-US" sz="2200" dirty="0"/>
              <a:t>Workplace safety</a:t>
            </a:r>
          </a:p>
          <a:p>
            <a:pPr lvl="1" indent="-228600">
              <a:lnSpc>
                <a:spcPct val="90000"/>
              </a:lnSpc>
              <a:buFont typeface="Arial" panose="020B0604020202020204" pitchFamily="34" charset="0"/>
              <a:buChar char="•"/>
            </a:pPr>
            <a:r>
              <a:rPr lang="en-US" sz="2200" dirty="0"/>
              <a:t>Media analysis</a:t>
            </a:r>
          </a:p>
          <a:p>
            <a:pPr lvl="2" indent="-228600">
              <a:lnSpc>
                <a:spcPct val="90000"/>
              </a:lnSpc>
              <a:buFont typeface="Arial" panose="020B0604020202020204" pitchFamily="34" charset="0"/>
              <a:buChar char="•"/>
            </a:pPr>
            <a:r>
              <a:rPr lang="en-US" sz="1800" dirty="0"/>
              <a:t>CBS Content Moderation</a:t>
            </a:r>
          </a:p>
          <a:p>
            <a:pPr lvl="1" indent="-228600">
              <a:lnSpc>
                <a:spcPct val="90000"/>
              </a:lnSpc>
              <a:buFont typeface="Arial" panose="020B0604020202020204" pitchFamily="34" charset="0"/>
              <a:buChar char="•"/>
            </a:pPr>
            <a:r>
              <a:rPr lang="en-US" sz="2200" dirty="0"/>
              <a:t>Industry &amp; Retail</a:t>
            </a:r>
          </a:p>
        </p:txBody>
      </p:sp>
      <p:pic>
        <p:nvPicPr>
          <p:cNvPr id="6146" name="Picture 2">
            <a:extLst>
              <a:ext uri="{FF2B5EF4-FFF2-40B4-BE49-F238E27FC236}">
                <a16:creationId xmlns:a16="http://schemas.microsoft.com/office/drawing/2014/main" id="{7F03BC6E-8211-3F8A-39DF-6972C8198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129" y="1924411"/>
            <a:ext cx="4766247" cy="36833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a:extLst>
              <a:ext uri="{FF2B5EF4-FFF2-40B4-BE49-F238E27FC236}">
                <a16:creationId xmlns:a16="http://schemas.microsoft.com/office/drawing/2014/main" id="{948A99D8-A4FA-B5EE-5C01-902584E6C462}"/>
              </a:ext>
            </a:extLst>
          </p:cNvPr>
          <p:cNvCxnSpPr>
            <a:cxnSpLocks/>
          </p:cNvCxnSpPr>
          <p:nvPr/>
        </p:nvCxnSpPr>
        <p:spPr>
          <a:xfrm>
            <a:off x="4340352" y="2682240"/>
            <a:ext cx="2664777" cy="3206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69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Authentication">
            <a:extLst>
              <a:ext uri="{FF2B5EF4-FFF2-40B4-BE49-F238E27FC236}">
                <a16:creationId xmlns:a16="http://schemas.microsoft.com/office/drawing/2014/main" id="{38D93F86-1576-E411-9AA2-CA81B33C08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1"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3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7F199D-0FAA-D7B5-079A-9E825AAEC6FB}"/>
              </a:ext>
            </a:extLst>
          </p:cNvPr>
          <p:cNvSpPr>
            <a:spLocks noGrp="1"/>
          </p:cNvSpPr>
          <p:nvPr>
            <p:ph type="title"/>
          </p:nvPr>
        </p:nvSpPr>
        <p:spPr>
          <a:xfrm>
            <a:off x="838200" y="184805"/>
            <a:ext cx="10515600" cy="1505883"/>
          </a:xfrm>
        </p:spPr>
        <p:txBody>
          <a:bodyPr anchor="ctr">
            <a:normAutofit fontScale="90000"/>
          </a:bodyPr>
          <a:lstStyle/>
          <a:p>
            <a:r>
              <a:rPr lang="en-US" sz="5200" dirty="0"/>
              <a:t>Reference Architecture – Virtual Proctoring</a:t>
            </a:r>
          </a:p>
        </p:txBody>
      </p:sp>
      <p:pic>
        <p:nvPicPr>
          <p:cNvPr id="219" name="Picture 218">
            <a:extLst>
              <a:ext uri="{FF2B5EF4-FFF2-40B4-BE49-F238E27FC236}">
                <a16:creationId xmlns:a16="http://schemas.microsoft.com/office/drawing/2014/main" id="{298A5FE5-BE21-5295-F878-7C88C777D0CD}"/>
              </a:ext>
            </a:extLst>
          </p:cNvPr>
          <p:cNvPicPr>
            <a:picLocks noChangeAspect="1"/>
          </p:cNvPicPr>
          <p:nvPr/>
        </p:nvPicPr>
        <p:blipFill>
          <a:blip r:embed="rId2"/>
          <a:stretch>
            <a:fillRect/>
          </a:stretch>
        </p:blipFill>
        <p:spPr>
          <a:xfrm>
            <a:off x="1065883" y="1845426"/>
            <a:ext cx="10057181" cy="4450303"/>
          </a:xfrm>
          <a:prstGeom prst="rect">
            <a:avLst/>
          </a:prstGeom>
        </p:spPr>
      </p:pic>
    </p:spTree>
    <p:extLst>
      <p:ext uri="{BB962C8B-B14F-4D97-AF65-F5344CB8AC3E}">
        <p14:creationId xmlns:p14="http://schemas.microsoft.com/office/powerpoint/2010/main" val="341506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F4E63-840C-B412-1B62-1ADF4FDA1319}"/>
              </a:ext>
            </a:extLst>
          </p:cNvPr>
          <p:cNvSpPr>
            <a:spLocks noGrp="1"/>
          </p:cNvSpPr>
          <p:nvPr>
            <p:ph type="title"/>
          </p:nvPr>
        </p:nvSpPr>
        <p:spPr>
          <a:xfrm>
            <a:off x="838200" y="184805"/>
            <a:ext cx="10515600" cy="1505883"/>
          </a:xfrm>
        </p:spPr>
        <p:txBody>
          <a:bodyPr anchor="ctr">
            <a:normAutofit/>
          </a:bodyPr>
          <a:lstStyle/>
          <a:p>
            <a:r>
              <a:rPr lang="en-US" sz="4800"/>
              <a:t>Identity Verification Reference Architecture - Computer Webcam</a:t>
            </a:r>
          </a:p>
        </p:txBody>
      </p:sp>
      <p:pic>
        <p:nvPicPr>
          <p:cNvPr id="5" name="Picture 4">
            <a:extLst>
              <a:ext uri="{FF2B5EF4-FFF2-40B4-BE49-F238E27FC236}">
                <a16:creationId xmlns:a16="http://schemas.microsoft.com/office/drawing/2014/main" id="{CD4C56F7-2A43-DFB4-FAF1-87D86F79A085}"/>
              </a:ext>
            </a:extLst>
          </p:cNvPr>
          <p:cNvPicPr>
            <a:picLocks noChangeAspect="1"/>
          </p:cNvPicPr>
          <p:nvPr/>
        </p:nvPicPr>
        <p:blipFill>
          <a:blip r:embed="rId2"/>
          <a:stretch>
            <a:fillRect/>
          </a:stretch>
        </p:blipFill>
        <p:spPr>
          <a:xfrm>
            <a:off x="1204028" y="1845426"/>
            <a:ext cx="9780890" cy="4450303"/>
          </a:xfrm>
          <a:prstGeom prst="rect">
            <a:avLst/>
          </a:prstGeom>
        </p:spPr>
      </p:pic>
    </p:spTree>
    <p:extLst>
      <p:ext uri="{BB962C8B-B14F-4D97-AF65-F5344CB8AC3E}">
        <p14:creationId xmlns:p14="http://schemas.microsoft.com/office/powerpoint/2010/main" val="183015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72D5C-DD33-2F5C-8A44-C10FF1308E0E}"/>
              </a:ext>
            </a:extLst>
          </p:cNvPr>
          <p:cNvSpPr>
            <a:spLocks noGrp="1"/>
          </p:cNvSpPr>
          <p:nvPr>
            <p:ph type="title"/>
          </p:nvPr>
        </p:nvSpPr>
        <p:spPr>
          <a:xfrm>
            <a:off x="838200" y="184805"/>
            <a:ext cx="10515600" cy="1505883"/>
          </a:xfrm>
        </p:spPr>
        <p:txBody>
          <a:bodyPr anchor="ctr">
            <a:normAutofit/>
          </a:bodyPr>
          <a:lstStyle/>
          <a:p>
            <a:r>
              <a:rPr lang="en-US" sz="4800"/>
              <a:t>Auto Check-in Solution – Outside World</a:t>
            </a:r>
          </a:p>
        </p:txBody>
      </p:sp>
      <p:pic>
        <p:nvPicPr>
          <p:cNvPr id="3" name="Picture 2">
            <a:extLst>
              <a:ext uri="{FF2B5EF4-FFF2-40B4-BE49-F238E27FC236}">
                <a16:creationId xmlns:a16="http://schemas.microsoft.com/office/drawing/2014/main" id="{BDE50067-CB3A-B926-053E-6A0D48CE3C40}"/>
              </a:ext>
            </a:extLst>
          </p:cNvPr>
          <p:cNvPicPr>
            <a:picLocks noChangeAspect="1"/>
          </p:cNvPicPr>
          <p:nvPr/>
        </p:nvPicPr>
        <p:blipFill>
          <a:blip r:embed="rId2"/>
          <a:stretch>
            <a:fillRect/>
          </a:stretch>
        </p:blipFill>
        <p:spPr>
          <a:xfrm>
            <a:off x="1122068" y="1845426"/>
            <a:ext cx="9944811" cy="4450303"/>
          </a:xfrm>
          <a:prstGeom prst="rect">
            <a:avLst/>
          </a:prstGeom>
        </p:spPr>
      </p:pic>
    </p:spTree>
    <p:extLst>
      <p:ext uri="{BB962C8B-B14F-4D97-AF65-F5344CB8AC3E}">
        <p14:creationId xmlns:p14="http://schemas.microsoft.com/office/powerpoint/2010/main" val="160102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0F21E-9AD2-6B65-7497-040EB42B4DCD}"/>
              </a:ext>
            </a:extLst>
          </p:cNvPr>
          <p:cNvSpPr>
            <a:spLocks noGrp="1"/>
          </p:cNvSpPr>
          <p:nvPr>
            <p:ph type="title"/>
          </p:nvPr>
        </p:nvSpPr>
        <p:spPr>
          <a:xfrm>
            <a:off x="838200" y="184805"/>
            <a:ext cx="10515600" cy="1505883"/>
          </a:xfrm>
        </p:spPr>
        <p:txBody>
          <a:bodyPr anchor="ctr">
            <a:normAutofit/>
          </a:bodyPr>
          <a:lstStyle/>
          <a:p>
            <a:r>
              <a:rPr lang="en-US" sz="4800"/>
              <a:t>Liveness Detection Architecture – Mobile App</a:t>
            </a:r>
          </a:p>
        </p:txBody>
      </p:sp>
      <p:pic>
        <p:nvPicPr>
          <p:cNvPr id="3" name="Picture 2">
            <a:extLst>
              <a:ext uri="{FF2B5EF4-FFF2-40B4-BE49-F238E27FC236}">
                <a16:creationId xmlns:a16="http://schemas.microsoft.com/office/drawing/2014/main" id="{44A696CA-5531-82FD-BD98-FB0EE4EA99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8006" y="1845426"/>
            <a:ext cx="7672935"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74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application&#10;&#10;Description automatically generated with medium confidence">
            <a:extLst>
              <a:ext uri="{FF2B5EF4-FFF2-40B4-BE49-F238E27FC236}">
                <a16:creationId xmlns:a16="http://schemas.microsoft.com/office/drawing/2014/main" id="{E6D63867-F85E-7AD4-F0DD-E03274990995}"/>
              </a:ext>
            </a:extLst>
          </p:cNvPr>
          <p:cNvPicPr>
            <a:picLocks noChangeAspect="1"/>
          </p:cNvPicPr>
          <p:nvPr/>
        </p:nvPicPr>
        <p:blipFill>
          <a:blip r:embed="rId3"/>
          <a:stretch>
            <a:fillRect/>
          </a:stretch>
        </p:blipFill>
        <p:spPr>
          <a:xfrm>
            <a:off x="1438275" y="1844675"/>
            <a:ext cx="4732338" cy="4449763"/>
          </a:xfrm>
          <a:prstGeom prst="rect">
            <a:avLst/>
          </a:prstGeom>
        </p:spPr>
      </p:pic>
      <p:pic>
        <p:nvPicPr>
          <p:cNvPr id="4" name="Picture 3" descr="Diagram&#10;&#10;Description automatically generated">
            <a:extLst>
              <a:ext uri="{FF2B5EF4-FFF2-40B4-BE49-F238E27FC236}">
                <a16:creationId xmlns:a16="http://schemas.microsoft.com/office/drawing/2014/main" id="{6382C280-910F-65F9-356C-6675C56E565C}"/>
              </a:ext>
            </a:extLst>
          </p:cNvPr>
          <p:cNvPicPr>
            <a:picLocks noChangeAspect="1"/>
          </p:cNvPicPr>
          <p:nvPr/>
        </p:nvPicPr>
        <p:blipFill>
          <a:blip r:embed="rId4"/>
          <a:stretch>
            <a:fillRect/>
          </a:stretch>
        </p:blipFill>
        <p:spPr>
          <a:xfrm>
            <a:off x="6234113" y="1844675"/>
            <a:ext cx="4516438" cy="4449763"/>
          </a:xfrm>
          <a:prstGeom prst="rect">
            <a:avLst/>
          </a:prstGeom>
        </p:spPr>
      </p:pic>
      <p:sp>
        <p:nvSpPr>
          <p:cNvPr id="2" name="Title 1">
            <a:extLst>
              <a:ext uri="{FF2B5EF4-FFF2-40B4-BE49-F238E27FC236}">
                <a16:creationId xmlns:a16="http://schemas.microsoft.com/office/drawing/2014/main" id="{1DBE8BCD-FAED-4F3F-213C-F11E558FC307}"/>
              </a:ext>
            </a:extLst>
          </p:cNvPr>
          <p:cNvSpPr>
            <a:spLocks noGrp="1"/>
          </p:cNvSpPr>
          <p:nvPr>
            <p:ph type="title"/>
          </p:nvPr>
        </p:nvSpPr>
        <p:spPr>
          <a:xfrm>
            <a:off x="838200" y="184805"/>
            <a:ext cx="10515600" cy="1505883"/>
          </a:xfrm>
        </p:spPr>
        <p:txBody>
          <a:bodyPr anchor="ctr">
            <a:normAutofit/>
          </a:bodyPr>
          <a:lstStyle/>
          <a:p>
            <a:r>
              <a:rPr lang="en-US" sz="4800"/>
              <a:t>Reference Architecture – Content Moderation</a:t>
            </a:r>
          </a:p>
        </p:txBody>
      </p:sp>
    </p:spTree>
    <p:extLst>
      <p:ext uri="{BB962C8B-B14F-4D97-AF65-F5344CB8AC3E}">
        <p14:creationId xmlns:p14="http://schemas.microsoft.com/office/powerpoint/2010/main" val="405384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2977E-808E-28E9-E308-13F2E6345B3E}"/>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a:t>Amazon Comprehend</a:t>
            </a:r>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3396097-35A5-50EF-E615-13EA3F3A2889}"/>
              </a:ext>
            </a:extLst>
          </p:cNvPr>
          <p:cNvSpPr>
            <a:spLocks noGrp="1"/>
          </p:cNvSpPr>
          <p:nvPr>
            <p:ph type="body" idx="1"/>
          </p:nvPr>
        </p:nvSpPr>
        <p:spPr>
          <a:xfrm>
            <a:off x="640080" y="2872899"/>
            <a:ext cx="4243589" cy="3320668"/>
          </a:xfrm>
        </p:spPr>
        <p:txBody>
          <a:bodyPr vert="horz" lIns="91440" tIns="45720" rIns="91440" bIns="45720" rtlCol="0">
            <a:normAutofit/>
          </a:bodyPr>
          <a:lstStyle/>
          <a:p>
            <a:pPr indent="-228600">
              <a:lnSpc>
                <a:spcPct val="90000"/>
              </a:lnSpc>
              <a:buFont typeface="Arial" panose="020B0604020202020204" pitchFamily="34" charset="0"/>
              <a:buChar char="•"/>
            </a:pPr>
            <a:r>
              <a:rPr lang="en-US" sz="1700" dirty="0"/>
              <a:t>Uses natural language processing (NLP) to extract insights about the content of documents</a:t>
            </a:r>
          </a:p>
          <a:p>
            <a:pPr indent="-228600">
              <a:lnSpc>
                <a:spcPct val="90000"/>
              </a:lnSpc>
              <a:buFont typeface="Arial" panose="020B0604020202020204" pitchFamily="34" charset="0"/>
              <a:buChar char="•"/>
            </a:pPr>
            <a:r>
              <a:rPr lang="en-US" sz="1700" dirty="0"/>
              <a:t>Recognizes entities, key phrases, language, sentiments, etc.</a:t>
            </a:r>
          </a:p>
          <a:p>
            <a:pPr indent="-228600">
              <a:lnSpc>
                <a:spcPct val="90000"/>
              </a:lnSpc>
              <a:buFont typeface="Arial" panose="020B0604020202020204" pitchFamily="34" charset="0"/>
              <a:buChar char="•"/>
            </a:pPr>
            <a:r>
              <a:rPr lang="en-US" sz="1700" dirty="0"/>
              <a:t>Often used in combination with other services including Cognitive</a:t>
            </a:r>
          </a:p>
        </p:txBody>
      </p:sp>
      <p:pic>
        <p:nvPicPr>
          <p:cNvPr id="4098" name="Picture 2" descr="Async Queries Step Functions workflow execs6">
            <a:extLst>
              <a:ext uri="{FF2B5EF4-FFF2-40B4-BE49-F238E27FC236}">
                <a16:creationId xmlns:a16="http://schemas.microsoft.com/office/drawing/2014/main" id="{2DE9673C-1E04-EBF6-E87E-37B011038C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15" r="6824"/>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26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ries Flow">
            <a:extLst>
              <a:ext uri="{FF2B5EF4-FFF2-40B4-BE49-F238E27FC236}">
                <a16:creationId xmlns:a16="http://schemas.microsoft.com/office/drawing/2014/main" id="{45119C68-1CB5-2566-15F9-9D81AEFB7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238" y="0"/>
            <a:ext cx="7119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53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000" kern="1200">
                <a:solidFill>
                  <a:schemeClr val="tx1"/>
                </a:solidFill>
                <a:latin typeface="+mj-lt"/>
                <a:ea typeface="+mj-ea"/>
                <a:cs typeface="+mj-cs"/>
              </a:rPr>
              <a:t>Lambda with Application Load Balancer</a:t>
            </a: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a:extLst>
              <a:ext uri="{FF2B5EF4-FFF2-40B4-BE49-F238E27FC236}">
                <a16:creationId xmlns:a16="http://schemas.microsoft.com/office/drawing/2014/main" id="{1B141E63-731F-4454-883D-8578D247030A}"/>
              </a:ext>
            </a:extLst>
          </p:cNvPr>
          <p:cNvSpPr>
            <a:spLocks noGrp="1" noChangeArrowheads="1"/>
          </p:cNvSpPr>
          <p:nvPr>
            <p:ph type="body" idx="1"/>
          </p:nvPr>
        </p:nvSpPr>
        <p:spPr bwMode="auto">
          <a:xfrm>
            <a:off x="838200" y="1929384"/>
            <a:ext cx="10515600" cy="425196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lang="en-US" sz="2200" b="0" i="0" dirty="0">
                <a:effectLst/>
                <a:latin typeface="+mn-lt"/>
              </a:rPr>
              <a:t>The ALB has the ability to send traffic to a specific target group (TG) based on path. The default path is to send all the traffic to a given TG. Usually, a TG comprises of infrastructure components either on the cloud (EC2 instances) or from on-prem datacenter (via IP).</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lang="en-US" sz="2200" b="0" i="0" dirty="0">
                <a:effectLst/>
                <a:latin typeface="+mn-lt"/>
              </a:rPr>
              <a:t>There is a feature by which the target group can contain a lambda function as the backend!</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lang="en-US" sz="2200" b="0" i="0" dirty="0">
                <a:effectLst/>
                <a:latin typeface="+mn-lt"/>
              </a:rPr>
              <a:t>You can use a Lambda function to process requests from an Application Load Balancer. Elastic Load Balancing supports Lambda functions as a target for an Application Load Balancer.</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lang="en-US" sz="2200" b="0" i="0" dirty="0">
                <a:effectLst/>
                <a:latin typeface="+mn-lt"/>
              </a:rPr>
              <a:t>Use load balancer rules to route HTTP requests to a function, based on path or header values. Process the request and return an HTTP response from your Lambda function.</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lang="en-US" sz="2200" b="0" i="0" dirty="0">
                <a:effectLst/>
                <a:latin typeface="+mn-lt"/>
              </a:rPr>
              <a:t>Elastic Load Balancing invokes your Lambda function synchronously with an event that contains the request body and metadata.</a:t>
            </a:r>
          </a:p>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endParaRPr kumimoji="0" lang="en-US" altLang="en-US" sz="2200" b="0" i="0" u="none" strike="noStrike" cap="none" normalizeH="0" baseline="0" dirty="0">
              <a:ln>
                <a:noFill/>
              </a:ln>
              <a:effectLst/>
              <a:latin typeface="+mn-lt"/>
            </a:endParaRPr>
          </a:p>
        </p:txBody>
      </p:sp>
    </p:spTree>
    <p:extLst>
      <p:ext uri="{BB962C8B-B14F-4D97-AF65-F5344CB8AC3E}">
        <p14:creationId xmlns:p14="http://schemas.microsoft.com/office/powerpoint/2010/main" val="3948755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B54D4D3D-0FC9-FA73-DEE1-1767C20FCFF2}"/>
              </a:ext>
            </a:extLst>
          </p:cNvPr>
          <p:cNvPicPr>
            <a:picLocks noChangeAspect="1"/>
          </p:cNvPicPr>
          <p:nvPr/>
        </p:nvPicPr>
        <p:blipFill rotWithShape="1">
          <a:blip r:embed="rId3"/>
          <a:srcRect r="4872" b="1"/>
          <a:stretch/>
        </p:blipFill>
        <p:spPr>
          <a:xfrm>
            <a:off x="20" y="1282"/>
            <a:ext cx="12191980" cy="6856718"/>
          </a:xfrm>
          <a:prstGeom prst="rect">
            <a:avLst/>
          </a:prstGeom>
        </p:spPr>
      </p:pic>
    </p:spTree>
    <p:extLst>
      <p:ext uri="{BB962C8B-B14F-4D97-AF65-F5344CB8AC3E}">
        <p14:creationId xmlns:p14="http://schemas.microsoft.com/office/powerpoint/2010/main" val="274049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EBAF5-6558-9611-704D-AD1129E26A41}"/>
              </a:ext>
            </a:extLst>
          </p:cNvPr>
          <p:cNvSpPr>
            <a:spLocks noGrp="1"/>
          </p:cNvSpPr>
          <p:nvPr>
            <p:ph type="title"/>
          </p:nvPr>
        </p:nvSpPr>
        <p:spPr>
          <a:xfrm>
            <a:off x="838200" y="184805"/>
            <a:ext cx="10515600" cy="1505883"/>
          </a:xfrm>
        </p:spPr>
        <p:txBody>
          <a:bodyPr anchor="ctr">
            <a:normAutofit/>
          </a:bodyPr>
          <a:lstStyle/>
          <a:p>
            <a:r>
              <a:rPr lang="en-US" sz="5200"/>
              <a:t>Amazon Comprehend typical use cases</a:t>
            </a:r>
          </a:p>
        </p:txBody>
      </p:sp>
      <p:pic>
        <p:nvPicPr>
          <p:cNvPr id="141" name="Picture 140">
            <a:extLst>
              <a:ext uri="{FF2B5EF4-FFF2-40B4-BE49-F238E27FC236}">
                <a16:creationId xmlns:a16="http://schemas.microsoft.com/office/drawing/2014/main" id="{17A0BE55-2C04-606C-4598-0373A0135789}"/>
              </a:ext>
            </a:extLst>
          </p:cNvPr>
          <p:cNvPicPr>
            <a:picLocks noChangeAspect="1"/>
          </p:cNvPicPr>
          <p:nvPr/>
        </p:nvPicPr>
        <p:blipFill>
          <a:blip r:embed="rId2"/>
          <a:stretch>
            <a:fillRect/>
          </a:stretch>
        </p:blipFill>
        <p:spPr>
          <a:xfrm>
            <a:off x="838200" y="2217741"/>
            <a:ext cx="10512547" cy="3705672"/>
          </a:xfrm>
          <a:prstGeom prst="rect">
            <a:avLst/>
          </a:prstGeom>
        </p:spPr>
      </p:pic>
    </p:spTree>
    <p:extLst>
      <p:ext uri="{BB962C8B-B14F-4D97-AF65-F5344CB8AC3E}">
        <p14:creationId xmlns:p14="http://schemas.microsoft.com/office/powerpoint/2010/main" val="788117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53AF-C9A7-946B-C49C-422D485FA681}"/>
              </a:ext>
            </a:extLst>
          </p:cNvPr>
          <p:cNvSpPr>
            <a:spLocks noGrp="1"/>
          </p:cNvSpPr>
          <p:nvPr>
            <p:ph type="title"/>
          </p:nvPr>
        </p:nvSpPr>
        <p:spPr/>
        <p:txBody>
          <a:bodyPr/>
          <a:lstStyle/>
          <a:p>
            <a:r>
              <a:rPr lang="en-US" dirty="0"/>
              <a:t>Amazon Comprehend Applications</a:t>
            </a:r>
          </a:p>
        </p:txBody>
      </p:sp>
      <p:sp>
        <p:nvSpPr>
          <p:cNvPr id="3" name="Text Placeholder 2">
            <a:extLst>
              <a:ext uri="{FF2B5EF4-FFF2-40B4-BE49-F238E27FC236}">
                <a16:creationId xmlns:a16="http://schemas.microsoft.com/office/drawing/2014/main" id="{8232DA7A-87D7-D594-E8D1-5774F4B8E725}"/>
              </a:ext>
            </a:extLst>
          </p:cNvPr>
          <p:cNvSpPr>
            <a:spLocks noGrp="1"/>
          </p:cNvSpPr>
          <p:nvPr>
            <p:ph type="body" idx="1"/>
          </p:nvPr>
        </p:nvSpPr>
        <p:spPr/>
        <p:txBody>
          <a:bodyPr/>
          <a:lstStyle/>
          <a:p>
            <a:r>
              <a:rPr lang="en-US" dirty="0"/>
              <a:t>Sample Applications:</a:t>
            </a:r>
          </a:p>
          <a:p>
            <a:pPr lvl="1"/>
            <a:r>
              <a:rPr lang="en-US" dirty="0"/>
              <a:t>Faster insurance claims processing</a:t>
            </a:r>
          </a:p>
          <a:p>
            <a:pPr lvl="1"/>
            <a:r>
              <a:rPr lang="en-US" dirty="0"/>
              <a:t>Faster mortgage processing</a:t>
            </a:r>
          </a:p>
          <a:p>
            <a:pPr lvl="1"/>
            <a:r>
              <a:rPr lang="en-US" dirty="0"/>
              <a:t>Social media sentiment analysis</a:t>
            </a:r>
          </a:p>
        </p:txBody>
      </p:sp>
    </p:spTree>
    <p:extLst>
      <p:ext uri="{BB962C8B-B14F-4D97-AF65-F5344CB8AC3E}">
        <p14:creationId xmlns:p14="http://schemas.microsoft.com/office/powerpoint/2010/main" val="326924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283C5-D67D-45C8-6F4D-593CA395FB1E}"/>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Amazon Polly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D2F99B7-D68D-77A6-332A-548C97777AB0}"/>
              </a:ext>
            </a:extLst>
          </p:cNvPr>
          <p:cNvSpPr>
            <a:spLocks noGrp="1"/>
          </p:cNvSpPr>
          <p:nvPr>
            <p:ph type="body" idx="1"/>
          </p:nvPr>
        </p:nvSpPr>
        <p:spPr>
          <a:xfrm>
            <a:off x="838200" y="1929384"/>
            <a:ext cx="10515600" cy="4251960"/>
          </a:xfrm>
        </p:spPr>
        <p:txBody>
          <a:bodyPr vert="horz" lIns="91440" tIns="45720" rIns="91440" bIns="45720" rtlCol="0">
            <a:normAutofit/>
          </a:bodyPr>
          <a:lstStyle/>
          <a:p>
            <a:pPr indent="-228600">
              <a:lnSpc>
                <a:spcPct val="90000"/>
              </a:lnSpc>
              <a:buFont typeface="Arial" panose="020B0604020202020204" pitchFamily="34" charset="0"/>
              <a:buChar char="•"/>
            </a:pPr>
            <a:r>
              <a:rPr lang="en-US" sz="2200" dirty="0"/>
              <a:t>Turn text into lifelike speech</a:t>
            </a:r>
          </a:p>
          <a:p>
            <a:pPr indent="-228600">
              <a:lnSpc>
                <a:spcPct val="90000"/>
              </a:lnSpc>
              <a:buFont typeface="Arial" panose="020B0604020202020204" pitchFamily="34" charset="0"/>
              <a:buChar char="•"/>
            </a:pPr>
            <a:r>
              <a:rPr lang="en-US" sz="2200" dirty="0"/>
              <a:t>Create applications that talk, and build interactive speech-enabled products</a:t>
            </a:r>
          </a:p>
          <a:p>
            <a:pPr indent="-228600">
              <a:lnSpc>
                <a:spcPct val="90000"/>
              </a:lnSpc>
              <a:buFont typeface="Arial" panose="020B0604020202020204" pitchFamily="34" charset="0"/>
              <a:buChar char="•"/>
            </a:pPr>
            <a:r>
              <a:rPr lang="en-US" sz="2200" dirty="0"/>
              <a:t>Used in combination with other services, especially Cognitive (Amazon Lex)</a:t>
            </a:r>
          </a:p>
          <a:p>
            <a:pPr indent="-228600">
              <a:lnSpc>
                <a:spcPct val="90000"/>
              </a:lnSpc>
              <a:buFont typeface="Arial" panose="020B0604020202020204" pitchFamily="34" charset="0"/>
              <a:buChar char="•"/>
            </a:pPr>
            <a:r>
              <a:rPr lang="en-US" sz="2200" dirty="0"/>
              <a:t>Example applications:</a:t>
            </a:r>
          </a:p>
          <a:p>
            <a:pPr lvl="1" indent="-228600">
              <a:lnSpc>
                <a:spcPct val="90000"/>
              </a:lnSpc>
              <a:buFont typeface="Arial" panose="020B0604020202020204" pitchFamily="34" charset="0"/>
              <a:buChar char="•"/>
            </a:pPr>
            <a:r>
              <a:rPr lang="en-US" sz="2200" dirty="0"/>
              <a:t>Alexa</a:t>
            </a:r>
          </a:p>
          <a:p>
            <a:pPr lvl="1" indent="-228600">
              <a:lnSpc>
                <a:spcPct val="90000"/>
              </a:lnSpc>
              <a:buFont typeface="Arial" panose="020B0604020202020204" pitchFamily="34" charset="0"/>
              <a:buChar char="•"/>
            </a:pPr>
            <a:r>
              <a:rPr lang="en-US" sz="2200" dirty="0"/>
              <a:t>Amazon Connect</a:t>
            </a:r>
          </a:p>
          <a:p>
            <a:pPr lvl="1" indent="-228600">
              <a:lnSpc>
                <a:spcPct val="90000"/>
              </a:lnSpc>
              <a:buFont typeface="Arial" panose="020B0604020202020204" pitchFamily="34" charset="0"/>
              <a:buChar char="•"/>
            </a:pPr>
            <a:r>
              <a:rPr lang="en-US" sz="2200" dirty="0"/>
              <a:t>Chatbots</a:t>
            </a:r>
          </a:p>
          <a:p>
            <a:pPr lvl="1" indent="-228600">
              <a:lnSpc>
                <a:spcPct val="90000"/>
              </a:lnSpc>
              <a:buFont typeface="Arial" panose="020B0604020202020204" pitchFamily="34" charset="0"/>
              <a:buChar char="•"/>
            </a:pPr>
            <a:r>
              <a:rPr lang="en-US" sz="2200" dirty="0"/>
              <a:t>Customer services</a:t>
            </a:r>
          </a:p>
          <a:p>
            <a:pPr lvl="1" indent="-228600">
              <a:lnSpc>
                <a:spcPct val="90000"/>
              </a:lnSpc>
              <a:buFont typeface="Arial" panose="020B0604020202020204" pitchFamily="34" charset="0"/>
              <a:buChar char="•"/>
            </a:pPr>
            <a:r>
              <a:rPr lang="en-US" sz="2200" dirty="0"/>
              <a:t>Turn-by-turn directions (Lyft Driver, and Uber Driver)</a:t>
            </a:r>
          </a:p>
        </p:txBody>
      </p:sp>
    </p:spTree>
    <p:extLst>
      <p:ext uri="{BB962C8B-B14F-4D97-AF65-F5344CB8AC3E}">
        <p14:creationId xmlns:p14="http://schemas.microsoft.com/office/powerpoint/2010/main" val="2623617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B3F1-4A47-5A94-B0D1-BC5A135ADC52}"/>
              </a:ext>
            </a:extLst>
          </p:cNvPr>
          <p:cNvSpPr txBox="1">
            <a:spLocks/>
          </p:cNvSpPr>
          <p:nvPr/>
        </p:nvSpPr>
        <p:spPr>
          <a:xfrm>
            <a:off x="609600" y="917577"/>
            <a:ext cx="10972800" cy="6064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t>Styles with NTTS</a:t>
            </a:r>
            <a:endParaRPr lang="en-US" sz="2800" dirty="0"/>
          </a:p>
        </p:txBody>
      </p:sp>
      <p:sp>
        <p:nvSpPr>
          <p:cNvPr id="3" name="Text Placeholder 2">
            <a:extLst>
              <a:ext uri="{FF2B5EF4-FFF2-40B4-BE49-F238E27FC236}">
                <a16:creationId xmlns:a16="http://schemas.microsoft.com/office/drawing/2014/main" id="{C1E74CA6-2E5C-C445-CA6E-3B4E3D3AF822}"/>
              </a:ext>
            </a:extLst>
          </p:cNvPr>
          <p:cNvSpPr txBox="1">
            <a:spLocks/>
          </p:cNvSpPr>
          <p:nvPr/>
        </p:nvSpPr>
        <p:spPr>
          <a:xfrm>
            <a:off x="609600" y="1704992"/>
            <a:ext cx="5157787" cy="474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3"/>
                </a:solidFill>
              </a:rPr>
              <a:t>US English Matthew voice</a:t>
            </a:r>
            <a:endParaRPr lang="en-US" dirty="0">
              <a:solidFill>
                <a:schemeClr val="accent3"/>
              </a:solidFill>
            </a:endParaRPr>
          </a:p>
        </p:txBody>
      </p:sp>
      <p:sp>
        <p:nvSpPr>
          <p:cNvPr id="4" name="Content Placeholder 3">
            <a:extLst>
              <a:ext uri="{FF2B5EF4-FFF2-40B4-BE49-F238E27FC236}">
                <a16:creationId xmlns:a16="http://schemas.microsoft.com/office/drawing/2014/main" id="{678EB2C2-368F-1143-85AE-16D710E6AE59}"/>
              </a:ext>
            </a:extLst>
          </p:cNvPr>
          <p:cNvSpPr txBox="1">
            <a:spLocks/>
          </p:cNvSpPr>
          <p:nvPr/>
        </p:nvSpPr>
        <p:spPr>
          <a:xfrm>
            <a:off x="609600" y="2039935"/>
            <a:ext cx="5157787" cy="132343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114300"/>
            <a:r>
              <a:rPr lang="en-US" dirty="0"/>
              <a:t>“Sources tell CNN he believes the media and the northeast elite are needlessly hyperventilating and overreacting to</a:t>
            </a:r>
            <a:br>
              <a:rPr lang="en-US" dirty="0"/>
            </a:br>
            <a:r>
              <a:rPr lang="en-US" dirty="0"/>
              <a:t>his comments.”</a:t>
            </a:r>
          </a:p>
        </p:txBody>
      </p:sp>
      <p:sp>
        <p:nvSpPr>
          <p:cNvPr id="5" name="Text Placeholder 4">
            <a:extLst>
              <a:ext uri="{FF2B5EF4-FFF2-40B4-BE49-F238E27FC236}">
                <a16:creationId xmlns:a16="http://schemas.microsoft.com/office/drawing/2014/main" id="{D5F34C24-D628-E851-E9C2-1C385DFED460}"/>
              </a:ext>
            </a:extLst>
          </p:cNvPr>
          <p:cNvSpPr txBox="1">
            <a:spLocks/>
          </p:cNvSpPr>
          <p:nvPr/>
        </p:nvSpPr>
        <p:spPr>
          <a:xfrm>
            <a:off x="6425182" y="1704992"/>
            <a:ext cx="5157217" cy="474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US English Joanna voice</a:t>
            </a:r>
          </a:p>
        </p:txBody>
      </p:sp>
      <p:sp>
        <p:nvSpPr>
          <p:cNvPr id="6" name="Content Placeholder 5">
            <a:extLst>
              <a:ext uri="{FF2B5EF4-FFF2-40B4-BE49-F238E27FC236}">
                <a16:creationId xmlns:a16="http://schemas.microsoft.com/office/drawing/2014/main" id="{03A9BABE-2E9D-25B2-F735-2CB21D00CD7C}"/>
              </a:ext>
            </a:extLst>
          </p:cNvPr>
          <p:cNvSpPr txBox="1">
            <a:spLocks/>
          </p:cNvSpPr>
          <p:nvPr/>
        </p:nvSpPr>
        <p:spPr>
          <a:xfrm>
            <a:off x="6425184" y="2039935"/>
            <a:ext cx="5157216" cy="1938992"/>
          </a:xfrm>
          <a:prstGeom prst="rect">
            <a:avLst/>
          </a:prstGeom>
        </p:spPr>
        <p:txBody>
          <a:bodyPr vert="horz" lIns="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indent="-114300"/>
            <a:r>
              <a:rPr lang="en-US" dirty="0"/>
              <a:t>”President Donald Trump said on March</a:t>
            </a:r>
            <a:br>
              <a:rPr lang="en-US" dirty="0"/>
            </a:br>
            <a:r>
              <a:rPr lang="en-US" dirty="0"/>
              <a:t>13 his administration was ordering the grounding of all Max 8 and 9 models, hours after Canada said it was grounding the planes after analyzing new satellite tracking data.”</a:t>
            </a:r>
          </a:p>
        </p:txBody>
      </p:sp>
      <p:cxnSp>
        <p:nvCxnSpPr>
          <p:cNvPr id="7" name="Straight Connector 6">
            <a:extLst>
              <a:ext uri="{FF2B5EF4-FFF2-40B4-BE49-F238E27FC236}">
                <a16:creationId xmlns:a16="http://schemas.microsoft.com/office/drawing/2014/main" id="{4CA1586D-F457-42D5-3CD8-27EFF0E66639}"/>
              </a:ext>
            </a:extLst>
          </p:cNvPr>
          <p:cNvCxnSpPr>
            <a:cxnSpLocks/>
          </p:cNvCxnSpPr>
          <p:nvPr/>
        </p:nvCxnSpPr>
        <p:spPr>
          <a:xfrm>
            <a:off x="6096286" y="1704992"/>
            <a:ext cx="0" cy="364959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8009AFA-B7AB-A431-269C-C9924C31928A}"/>
              </a:ext>
            </a:extLst>
          </p:cNvPr>
          <p:cNvGrpSpPr/>
          <p:nvPr/>
        </p:nvGrpSpPr>
        <p:grpSpPr>
          <a:xfrm>
            <a:off x="2454576" y="4065597"/>
            <a:ext cx="1463040" cy="1288990"/>
            <a:chOff x="2454576" y="4065597"/>
            <a:chExt cx="1463040" cy="1288990"/>
          </a:xfrm>
        </p:grpSpPr>
        <p:sp useBgFill="1">
          <p:nvSpPr>
            <p:cNvPr id="9" name="Oval 8">
              <a:extLst>
                <a:ext uri="{FF2B5EF4-FFF2-40B4-BE49-F238E27FC236}">
                  <a16:creationId xmlns:a16="http://schemas.microsoft.com/office/drawing/2014/main" id="{37D54D21-E2D2-0D94-76B0-61DCAED8D529}"/>
                </a:ext>
              </a:extLst>
            </p:cNvPr>
            <p:cNvSpPr/>
            <p:nvPr/>
          </p:nvSpPr>
          <p:spPr>
            <a:xfrm>
              <a:off x="2454576" y="4065597"/>
              <a:ext cx="591358" cy="591358"/>
            </a:xfrm>
            <a:prstGeom prst="ellipse">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10" name="TextBox 9">
              <a:extLst>
                <a:ext uri="{FF2B5EF4-FFF2-40B4-BE49-F238E27FC236}">
                  <a16:creationId xmlns:a16="http://schemas.microsoft.com/office/drawing/2014/main" id="{5EF190C4-AA27-752D-FA0C-006FDFAD9B0D}"/>
                </a:ext>
              </a:extLst>
            </p:cNvPr>
            <p:cNvSpPr txBox="1"/>
            <p:nvPr/>
          </p:nvSpPr>
          <p:spPr>
            <a:xfrm>
              <a:off x="2454576" y="4751345"/>
              <a:ext cx="1463040" cy="603242"/>
            </a:xfrm>
            <a:prstGeom prst="rect">
              <a:avLst/>
            </a:prstGeom>
          </p:spPr>
          <p:txBody>
            <a:bodyPr vert="horz" lIns="0" tIns="45720" rIns="91440" bIns="45720" rtlCol="0" anchor="t">
              <a:noAutofit/>
            </a:bodyPr>
            <a:lstStyle>
              <a:defPPr>
                <a:defRPr lang="en-US"/>
              </a:defPPr>
              <a:lvl1pPr indent="0" algn="ctr">
                <a:lnSpc>
                  <a:spcPct val="100000"/>
                </a:lnSpc>
                <a:spcBef>
                  <a:spcPts val="0"/>
                </a:spcBef>
                <a:spcAft>
                  <a:spcPts val="900"/>
                </a:spcAft>
                <a:buClrTx/>
                <a:buSzPct val="90000"/>
                <a:buFont typeface="Amazon Ember" panose="020B0603020204020204" pitchFamily="34" charset="0"/>
                <a:buNone/>
                <a:defRPr sz="2000" b="1">
                  <a:solidFill>
                    <a:schemeClr val="accent3"/>
                  </a:solidFill>
                </a:defRPr>
              </a:lvl1pPr>
              <a:lvl2pPr indent="0">
                <a:lnSpc>
                  <a:spcPct val="100000"/>
                </a:lnSpc>
                <a:spcBef>
                  <a:spcPts val="0"/>
                </a:spcBef>
                <a:spcAft>
                  <a:spcPts val="900"/>
                </a:spcAft>
                <a:buClrTx/>
                <a:buSzPct val="90000"/>
                <a:buFont typeface="Wingdings" panose="05000000000000000000" pitchFamily="2" charset="2"/>
                <a:buNone/>
                <a:defRPr sz="2000" b="1"/>
              </a:lvl2pPr>
              <a:lvl3pPr indent="0">
                <a:lnSpc>
                  <a:spcPct val="100000"/>
                </a:lnSpc>
                <a:spcBef>
                  <a:spcPts val="0"/>
                </a:spcBef>
                <a:spcAft>
                  <a:spcPts val="600"/>
                </a:spcAft>
                <a:buClr>
                  <a:schemeClr val="bg1"/>
                </a:buClr>
                <a:buFont typeface="Amazon Ember" panose="020B0603020204020204" pitchFamily="34" charset="0"/>
                <a:buNone/>
                <a:defRPr b="1"/>
              </a:lvl3pPr>
              <a:lvl4pPr indent="0">
                <a:lnSpc>
                  <a:spcPct val="100000"/>
                </a:lnSpc>
                <a:spcBef>
                  <a:spcPts val="0"/>
                </a:spcBef>
                <a:spcAft>
                  <a:spcPts val="600"/>
                </a:spcAft>
                <a:buClrTx/>
                <a:buFont typeface="Amazon Ember" panose="020B0603020204020204" pitchFamily="34" charset="0"/>
                <a:buNone/>
                <a:defRPr sz="1600" b="1"/>
              </a:lvl4pPr>
              <a:lvl5pPr indent="0">
                <a:lnSpc>
                  <a:spcPct val="100000"/>
                </a:lnSpc>
                <a:spcBef>
                  <a:spcPts val="0"/>
                </a:spcBef>
                <a:spcAft>
                  <a:spcPts val="600"/>
                </a:spcAft>
                <a:buClrTx/>
                <a:buFont typeface="Amazon Ember" panose="020B0603020204020204" pitchFamily="34" charset="0"/>
                <a:buNone/>
                <a:defRPr sz="1600" b="1"/>
              </a:lvl5pPr>
              <a:lvl6pPr indent="0">
                <a:lnSpc>
                  <a:spcPct val="90000"/>
                </a:lnSpc>
                <a:spcBef>
                  <a:spcPts val="500"/>
                </a:spcBef>
                <a:buFont typeface="Amazon Ember" panose="020B0603020204020204" pitchFamily="34" charset="0"/>
                <a:buNone/>
                <a:defRPr sz="1600" b="1"/>
              </a:lvl6pPr>
              <a:lvl7pPr indent="0">
                <a:lnSpc>
                  <a:spcPct val="90000"/>
                </a:lnSpc>
                <a:spcBef>
                  <a:spcPts val="500"/>
                </a:spcBef>
                <a:buFont typeface="Amazon Ember" panose="020B0603020204020204" pitchFamily="34" charset="0"/>
                <a:buNone/>
                <a:defRPr sz="1600" b="1"/>
              </a:lvl7pPr>
              <a:lvl8pPr indent="0">
                <a:lnSpc>
                  <a:spcPct val="90000"/>
                </a:lnSpc>
                <a:spcBef>
                  <a:spcPts val="500"/>
                </a:spcBef>
                <a:buFont typeface="Amazon Ember" panose="020B0603020204020204" pitchFamily="34" charset="0"/>
                <a:buNone/>
                <a:defRPr sz="1600" b="1"/>
              </a:lvl8pPr>
              <a:lvl9pPr indent="0">
                <a:lnSpc>
                  <a:spcPct val="90000"/>
                </a:lnSpc>
                <a:spcBef>
                  <a:spcPts val="500"/>
                </a:spcBef>
                <a:buFont typeface="Amazon Ember" panose="020B0603020204020204" pitchFamily="34" charset="0"/>
                <a:buNone/>
                <a:defRPr sz="1600" b="1"/>
              </a:lvl9pPr>
            </a:lstStyle>
            <a:p>
              <a:pPr algn="l"/>
              <a:r>
                <a:rPr lang="en-US" sz="1600" dirty="0"/>
                <a:t>NEURAL</a:t>
              </a:r>
            </a:p>
          </p:txBody>
        </p:sp>
      </p:grpSp>
      <p:pic>
        <p:nvPicPr>
          <p:cNvPr id="11" name="ba6d4d69-cd31-459e-af05-5ddbcc32d17e">
            <a:hlinkClick r:id="" action="ppaction://media"/>
            <a:extLst>
              <a:ext uri="{FF2B5EF4-FFF2-40B4-BE49-F238E27FC236}">
                <a16:creationId xmlns:a16="http://schemas.microsoft.com/office/drawing/2014/main" id="{A023AE8D-9974-CC70-DDD3-65A1541A60F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581091" y="4192112"/>
            <a:ext cx="338328" cy="338328"/>
          </a:xfrm>
          <a:prstGeom prst="rect">
            <a:avLst/>
          </a:prstGeom>
        </p:spPr>
      </p:pic>
      <p:grpSp>
        <p:nvGrpSpPr>
          <p:cNvPr id="12" name="Group 11">
            <a:extLst>
              <a:ext uri="{FF2B5EF4-FFF2-40B4-BE49-F238E27FC236}">
                <a16:creationId xmlns:a16="http://schemas.microsoft.com/office/drawing/2014/main" id="{94498E95-5F9D-F694-93B9-0BD401D771A4}"/>
              </a:ext>
            </a:extLst>
          </p:cNvPr>
          <p:cNvGrpSpPr/>
          <p:nvPr/>
        </p:nvGrpSpPr>
        <p:grpSpPr>
          <a:xfrm>
            <a:off x="604806" y="4065597"/>
            <a:ext cx="1463040" cy="1288990"/>
            <a:chOff x="604806" y="4065597"/>
            <a:chExt cx="1463040" cy="1288990"/>
          </a:xfrm>
        </p:grpSpPr>
        <p:sp useBgFill="1">
          <p:nvSpPr>
            <p:cNvPr id="13" name="Oval 12">
              <a:extLst>
                <a:ext uri="{FF2B5EF4-FFF2-40B4-BE49-F238E27FC236}">
                  <a16:creationId xmlns:a16="http://schemas.microsoft.com/office/drawing/2014/main" id="{8592AB29-B2EE-38AD-91EE-F8EADF1671F0}"/>
                </a:ext>
              </a:extLst>
            </p:cNvPr>
            <p:cNvSpPr/>
            <p:nvPr/>
          </p:nvSpPr>
          <p:spPr>
            <a:xfrm>
              <a:off x="604806" y="4065597"/>
              <a:ext cx="591358" cy="591358"/>
            </a:xfrm>
            <a:prstGeom prst="ellipse">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14" name="TextBox 13">
              <a:extLst>
                <a:ext uri="{FF2B5EF4-FFF2-40B4-BE49-F238E27FC236}">
                  <a16:creationId xmlns:a16="http://schemas.microsoft.com/office/drawing/2014/main" id="{50500D75-6EE3-4DDB-C9CE-3C4108FC33C4}"/>
                </a:ext>
              </a:extLst>
            </p:cNvPr>
            <p:cNvSpPr txBox="1"/>
            <p:nvPr/>
          </p:nvSpPr>
          <p:spPr>
            <a:xfrm>
              <a:off x="604806" y="4751345"/>
              <a:ext cx="1463040" cy="603242"/>
            </a:xfrm>
            <a:prstGeom prst="rect">
              <a:avLst/>
            </a:prstGeom>
          </p:spPr>
          <p:txBody>
            <a:bodyPr vert="horz" lIns="0" tIns="45720" rIns="91440" bIns="45720" rtlCol="0" anchor="t">
              <a:noAutofit/>
            </a:bodyPr>
            <a:lstStyle>
              <a:lvl1pPr indent="0">
                <a:lnSpc>
                  <a:spcPct val="100000"/>
                </a:lnSpc>
                <a:spcBef>
                  <a:spcPts val="0"/>
                </a:spcBef>
                <a:spcAft>
                  <a:spcPts val="900"/>
                </a:spcAft>
                <a:buClrTx/>
                <a:buSzPct val="90000"/>
                <a:buFont typeface="Amazon Ember" panose="020B0603020204020204" pitchFamily="34" charset="0"/>
                <a:buNone/>
                <a:defRPr sz="2000" b="1">
                  <a:solidFill>
                    <a:schemeClr val="accent3"/>
                  </a:solidFill>
                </a:defRPr>
              </a:lvl1pPr>
              <a:lvl2pPr indent="0">
                <a:lnSpc>
                  <a:spcPct val="100000"/>
                </a:lnSpc>
                <a:spcBef>
                  <a:spcPts val="0"/>
                </a:spcBef>
                <a:spcAft>
                  <a:spcPts val="900"/>
                </a:spcAft>
                <a:buClrTx/>
                <a:buSzPct val="90000"/>
                <a:buFont typeface="Wingdings" panose="05000000000000000000" pitchFamily="2" charset="2"/>
                <a:buNone/>
                <a:defRPr sz="2000" b="1"/>
              </a:lvl2pPr>
              <a:lvl3pPr indent="0">
                <a:lnSpc>
                  <a:spcPct val="100000"/>
                </a:lnSpc>
                <a:spcBef>
                  <a:spcPts val="0"/>
                </a:spcBef>
                <a:spcAft>
                  <a:spcPts val="600"/>
                </a:spcAft>
                <a:buClr>
                  <a:schemeClr val="bg1"/>
                </a:buClr>
                <a:buFont typeface="Amazon Ember" panose="020B0603020204020204" pitchFamily="34" charset="0"/>
                <a:buNone/>
                <a:defRPr b="1"/>
              </a:lvl3pPr>
              <a:lvl4pPr indent="0">
                <a:lnSpc>
                  <a:spcPct val="100000"/>
                </a:lnSpc>
                <a:spcBef>
                  <a:spcPts val="0"/>
                </a:spcBef>
                <a:spcAft>
                  <a:spcPts val="600"/>
                </a:spcAft>
                <a:buClrTx/>
                <a:buFont typeface="Amazon Ember" panose="020B0603020204020204" pitchFamily="34" charset="0"/>
                <a:buNone/>
                <a:defRPr sz="1600" b="1"/>
              </a:lvl4pPr>
              <a:lvl5pPr indent="0">
                <a:lnSpc>
                  <a:spcPct val="100000"/>
                </a:lnSpc>
                <a:spcBef>
                  <a:spcPts val="0"/>
                </a:spcBef>
                <a:spcAft>
                  <a:spcPts val="600"/>
                </a:spcAft>
                <a:buClrTx/>
                <a:buFont typeface="Amazon Ember" panose="020B0603020204020204" pitchFamily="34" charset="0"/>
                <a:buNone/>
                <a:defRPr sz="1600" b="1"/>
              </a:lvl5pPr>
              <a:lvl6pPr indent="0">
                <a:lnSpc>
                  <a:spcPct val="90000"/>
                </a:lnSpc>
                <a:spcBef>
                  <a:spcPts val="500"/>
                </a:spcBef>
                <a:buFont typeface="Amazon Ember" panose="020B0603020204020204" pitchFamily="34" charset="0"/>
                <a:buNone/>
                <a:defRPr sz="1600" b="1"/>
              </a:lvl6pPr>
              <a:lvl7pPr indent="0">
                <a:lnSpc>
                  <a:spcPct val="90000"/>
                </a:lnSpc>
                <a:spcBef>
                  <a:spcPts val="500"/>
                </a:spcBef>
                <a:buFont typeface="Amazon Ember" panose="020B0603020204020204" pitchFamily="34" charset="0"/>
                <a:buNone/>
                <a:defRPr sz="1600" b="1"/>
              </a:lvl7pPr>
              <a:lvl8pPr indent="0">
                <a:lnSpc>
                  <a:spcPct val="90000"/>
                </a:lnSpc>
                <a:spcBef>
                  <a:spcPts val="500"/>
                </a:spcBef>
                <a:buFont typeface="Amazon Ember" panose="020B0603020204020204" pitchFamily="34" charset="0"/>
                <a:buNone/>
                <a:defRPr sz="1600" b="1"/>
              </a:lvl8pPr>
              <a:lvl9pPr indent="0">
                <a:lnSpc>
                  <a:spcPct val="90000"/>
                </a:lnSpc>
                <a:spcBef>
                  <a:spcPts val="500"/>
                </a:spcBef>
                <a:buFont typeface="Amazon Ember" panose="020B0603020204020204" pitchFamily="34" charset="0"/>
                <a:buNone/>
                <a:defRPr sz="1600" b="1"/>
              </a:lvl9pPr>
            </a:lstStyle>
            <a:p>
              <a:r>
                <a:rPr lang="en-US" sz="1600" dirty="0"/>
                <a:t>STANDARD</a:t>
              </a:r>
            </a:p>
          </p:txBody>
        </p:sp>
      </p:grpSp>
      <p:pic>
        <p:nvPicPr>
          <p:cNvPr id="15" name="en_us_matthew-sdk-1.6.125-g3a4df66-b1.0.211918.0-1542806062775-audio">
            <a:hlinkClick r:id="" action="ppaction://media"/>
            <a:extLst>
              <a:ext uri="{FF2B5EF4-FFF2-40B4-BE49-F238E27FC236}">
                <a16:creationId xmlns:a16="http://schemas.microsoft.com/office/drawing/2014/main" id="{101E3B87-5B63-4C67-4442-2297DC236242}"/>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731321" y="4192112"/>
            <a:ext cx="338328" cy="338328"/>
          </a:xfrm>
          <a:prstGeom prst="rect">
            <a:avLst/>
          </a:prstGeom>
        </p:spPr>
      </p:pic>
      <p:grpSp>
        <p:nvGrpSpPr>
          <p:cNvPr id="16" name="Group 15">
            <a:extLst>
              <a:ext uri="{FF2B5EF4-FFF2-40B4-BE49-F238E27FC236}">
                <a16:creationId xmlns:a16="http://schemas.microsoft.com/office/drawing/2014/main" id="{3FC787FD-3D35-EEA3-1394-C203C6D9B961}"/>
              </a:ext>
            </a:extLst>
          </p:cNvPr>
          <p:cNvGrpSpPr/>
          <p:nvPr/>
        </p:nvGrpSpPr>
        <p:grpSpPr>
          <a:xfrm>
            <a:off x="4304347" y="4065597"/>
            <a:ext cx="1463040" cy="1288990"/>
            <a:chOff x="4304347" y="4065597"/>
            <a:chExt cx="1463040" cy="1288990"/>
          </a:xfrm>
        </p:grpSpPr>
        <p:sp useBgFill="1">
          <p:nvSpPr>
            <p:cNvPr id="17" name="Oval 16">
              <a:extLst>
                <a:ext uri="{FF2B5EF4-FFF2-40B4-BE49-F238E27FC236}">
                  <a16:creationId xmlns:a16="http://schemas.microsoft.com/office/drawing/2014/main" id="{6FDF2F8B-6F2B-89EC-E0B9-26508460F8AD}"/>
                </a:ext>
              </a:extLst>
            </p:cNvPr>
            <p:cNvSpPr/>
            <p:nvPr/>
          </p:nvSpPr>
          <p:spPr>
            <a:xfrm>
              <a:off x="4304347" y="4065597"/>
              <a:ext cx="591358" cy="591358"/>
            </a:xfrm>
            <a:prstGeom prst="ellipse">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18" name="TextBox 17">
              <a:extLst>
                <a:ext uri="{FF2B5EF4-FFF2-40B4-BE49-F238E27FC236}">
                  <a16:creationId xmlns:a16="http://schemas.microsoft.com/office/drawing/2014/main" id="{123C16C6-9237-8139-0745-776F721B5B71}"/>
                </a:ext>
              </a:extLst>
            </p:cNvPr>
            <p:cNvSpPr txBox="1"/>
            <p:nvPr/>
          </p:nvSpPr>
          <p:spPr>
            <a:xfrm>
              <a:off x="4304347" y="4751345"/>
              <a:ext cx="1463040" cy="603242"/>
            </a:xfrm>
            <a:prstGeom prst="rect">
              <a:avLst/>
            </a:prstGeom>
          </p:spPr>
          <p:txBody>
            <a:bodyPr vert="horz" lIns="0" tIns="45720" rIns="91440" bIns="45720" rtlCol="0" anchor="t">
              <a:noAutofit/>
            </a:bodyPr>
            <a:lstStyle>
              <a:defPPr>
                <a:defRPr lang="en-US"/>
              </a:defPPr>
              <a:lvl1pPr indent="0" algn="ctr">
                <a:lnSpc>
                  <a:spcPct val="100000"/>
                </a:lnSpc>
                <a:spcBef>
                  <a:spcPts val="0"/>
                </a:spcBef>
                <a:spcAft>
                  <a:spcPts val="900"/>
                </a:spcAft>
                <a:buClrTx/>
                <a:buSzPct val="90000"/>
                <a:buFont typeface="Amazon Ember" panose="020B0603020204020204" pitchFamily="34" charset="0"/>
                <a:buNone/>
                <a:defRPr sz="2000" b="1">
                  <a:solidFill>
                    <a:schemeClr val="accent3"/>
                  </a:solidFill>
                </a:defRPr>
              </a:lvl1pPr>
              <a:lvl2pPr indent="0">
                <a:lnSpc>
                  <a:spcPct val="100000"/>
                </a:lnSpc>
                <a:spcBef>
                  <a:spcPts val="0"/>
                </a:spcBef>
                <a:spcAft>
                  <a:spcPts val="900"/>
                </a:spcAft>
                <a:buClrTx/>
                <a:buSzPct val="90000"/>
                <a:buFont typeface="Wingdings" panose="05000000000000000000" pitchFamily="2" charset="2"/>
                <a:buNone/>
                <a:defRPr sz="2000" b="1"/>
              </a:lvl2pPr>
              <a:lvl3pPr indent="0">
                <a:lnSpc>
                  <a:spcPct val="100000"/>
                </a:lnSpc>
                <a:spcBef>
                  <a:spcPts val="0"/>
                </a:spcBef>
                <a:spcAft>
                  <a:spcPts val="600"/>
                </a:spcAft>
                <a:buClr>
                  <a:schemeClr val="bg1"/>
                </a:buClr>
                <a:buFont typeface="Amazon Ember" panose="020B0603020204020204" pitchFamily="34" charset="0"/>
                <a:buNone/>
                <a:defRPr b="1"/>
              </a:lvl3pPr>
              <a:lvl4pPr indent="0">
                <a:lnSpc>
                  <a:spcPct val="100000"/>
                </a:lnSpc>
                <a:spcBef>
                  <a:spcPts val="0"/>
                </a:spcBef>
                <a:spcAft>
                  <a:spcPts val="600"/>
                </a:spcAft>
                <a:buClrTx/>
                <a:buFont typeface="Amazon Ember" panose="020B0603020204020204" pitchFamily="34" charset="0"/>
                <a:buNone/>
                <a:defRPr sz="1600" b="1"/>
              </a:lvl4pPr>
              <a:lvl5pPr indent="0">
                <a:lnSpc>
                  <a:spcPct val="100000"/>
                </a:lnSpc>
                <a:spcBef>
                  <a:spcPts val="0"/>
                </a:spcBef>
                <a:spcAft>
                  <a:spcPts val="600"/>
                </a:spcAft>
                <a:buClrTx/>
                <a:buFont typeface="Amazon Ember" panose="020B0603020204020204" pitchFamily="34" charset="0"/>
                <a:buNone/>
                <a:defRPr sz="1600" b="1"/>
              </a:lvl5pPr>
              <a:lvl6pPr indent="0">
                <a:lnSpc>
                  <a:spcPct val="90000"/>
                </a:lnSpc>
                <a:spcBef>
                  <a:spcPts val="500"/>
                </a:spcBef>
                <a:buFont typeface="Amazon Ember" panose="020B0603020204020204" pitchFamily="34" charset="0"/>
                <a:buNone/>
                <a:defRPr sz="1600" b="1"/>
              </a:lvl6pPr>
              <a:lvl7pPr indent="0">
                <a:lnSpc>
                  <a:spcPct val="90000"/>
                </a:lnSpc>
                <a:spcBef>
                  <a:spcPts val="500"/>
                </a:spcBef>
                <a:buFont typeface="Amazon Ember" panose="020B0603020204020204" pitchFamily="34" charset="0"/>
                <a:buNone/>
                <a:defRPr sz="1600" b="1"/>
              </a:lvl7pPr>
              <a:lvl8pPr indent="0">
                <a:lnSpc>
                  <a:spcPct val="90000"/>
                </a:lnSpc>
                <a:spcBef>
                  <a:spcPts val="500"/>
                </a:spcBef>
                <a:buFont typeface="Amazon Ember" panose="020B0603020204020204" pitchFamily="34" charset="0"/>
                <a:buNone/>
                <a:defRPr sz="1600" b="1"/>
              </a:lvl8pPr>
              <a:lvl9pPr indent="0">
                <a:lnSpc>
                  <a:spcPct val="90000"/>
                </a:lnSpc>
                <a:spcBef>
                  <a:spcPts val="500"/>
                </a:spcBef>
                <a:buFont typeface="Amazon Ember" panose="020B0603020204020204" pitchFamily="34" charset="0"/>
                <a:buNone/>
                <a:defRPr sz="1600" b="1"/>
              </a:lvl9pPr>
            </a:lstStyle>
            <a:p>
              <a:pPr algn="l"/>
              <a:r>
                <a:rPr lang="en-US" sz="1600" dirty="0"/>
                <a:t>NEWSCASTER</a:t>
              </a:r>
            </a:p>
          </p:txBody>
        </p:sp>
      </p:grpSp>
      <p:pic>
        <p:nvPicPr>
          <p:cNvPr id="19" name="matthewnews_067-daily-news-briefing_6">
            <a:hlinkClick r:id="" action="ppaction://media"/>
            <a:extLst>
              <a:ext uri="{FF2B5EF4-FFF2-40B4-BE49-F238E27FC236}">
                <a16:creationId xmlns:a16="http://schemas.microsoft.com/office/drawing/2014/main" id="{A1DF705F-E17B-DF88-18B6-0923645556B3}"/>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4430862" y="4192112"/>
            <a:ext cx="338328" cy="338328"/>
          </a:xfrm>
          <a:prstGeom prst="rect">
            <a:avLst/>
          </a:prstGeom>
        </p:spPr>
      </p:pic>
      <p:grpSp>
        <p:nvGrpSpPr>
          <p:cNvPr id="20" name="Group 19">
            <a:extLst>
              <a:ext uri="{FF2B5EF4-FFF2-40B4-BE49-F238E27FC236}">
                <a16:creationId xmlns:a16="http://schemas.microsoft.com/office/drawing/2014/main" id="{E309AEC6-CFDE-2E1A-C88C-21E6AE50AD3D}"/>
              </a:ext>
            </a:extLst>
          </p:cNvPr>
          <p:cNvGrpSpPr/>
          <p:nvPr/>
        </p:nvGrpSpPr>
        <p:grpSpPr>
          <a:xfrm>
            <a:off x="6425186" y="4065597"/>
            <a:ext cx="1463040" cy="1288990"/>
            <a:chOff x="6425186" y="4065597"/>
            <a:chExt cx="1463040" cy="1288990"/>
          </a:xfrm>
        </p:grpSpPr>
        <p:sp useBgFill="1">
          <p:nvSpPr>
            <p:cNvPr id="21" name="Oval 20">
              <a:extLst>
                <a:ext uri="{FF2B5EF4-FFF2-40B4-BE49-F238E27FC236}">
                  <a16:creationId xmlns:a16="http://schemas.microsoft.com/office/drawing/2014/main" id="{EF2D3261-0EA7-DBF0-995C-61D245923E87}"/>
                </a:ext>
              </a:extLst>
            </p:cNvPr>
            <p:cNvSpPr/>
            <p:nvPr/>
          </p:nvSpPr>
          <p:spPr>
            <a:xfrm>
              <a:off x="6425186" y="4065597"/>
              <a:ext cx="591358" cy="591358"/>
            </a:xfrm>
            <a:prstGeom prst="ellipse">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2" name="TextBox 21">
              <a:extLst>
                <a:ext uri="{FF2B5EF4-FFF2-40B4-BE49-F238E27FC236}">
                  <a16:creationId xmlns:a16="http://schemas.microsoft.com/office/drawing/2014/main" id="{0D56B712-5B28-0A7C-70FC-24709A969004}"/>
                </a:ext>
              </a:extLst>
            </p:cNvPr>
            <p:cNvSpPr txBox="1"/>
            <p:nvPr/>
          </p:nvSpPr>
          <p:spPr>
            <a:xfrm>
              <a:off x="6425186" y="4751345"/>
              <a:ext cx="1463040" cy="603242"/>
            </a:xfrm>
            <a:prstGeom prst="rect">
              <a:avLst/>
            </a:prstGeom>
          </p:spPr>
          <p:txBody>
            <a:bodyPr vert="horz" lIns="0" tIns="45720" rIns="91440" bIns="45720" rtlCol="0" anchor="t">
              <a:noAutofit/>
            </a:bodyPr>
            <a:lstStyle>
              <a:lvl1pPr indent="0">
                <a:lnSpc>
                  <a:spcPct val="100000"/>
                </a:lnSpc>
                <a:spcBef>
                  <a:spcPts val="0"/>
                </a:spcBef>
                <a:spcAft>
                  <a:spcPts val="900"/>
                </a:spcAft>
                <a:buClrTx/>
                <a:buSzPct val="90000"/>
                <a:buFont typeface="Amazon Ember" panose="020B0603020204020204" pitchFamily="34" charset="0"/>
                <a:buNone/>
                <a:defRPr sz="2000" b="1">
                  <a:solidFill>
                    <a:schemeClr val="accent3"/>
                  </a:solidFill>
                </a:defRPr>
              </a:lvl1pPr>
              <a:lvl2pPr indent="0">
                <a:lnSpc>
                  <a:spcPct val="100000"/>
                </a:lnSpc>
                <a:spcBef>
                  <a:spcPts val="0"/>
                </a:spcBef>
                <a:spcAft>
                  <a:spcPts val="900"/>
                </a:spcAft>
                <a:buClrTx/>
                <a:buSzPct val="90000"/>
                <a:buFont typeface="Wingdings" panose="05000000000000000000" pitchFamily="2" charset="2"/>
                <a:buNone/>
                <a:defRPr sz="2000" b="1"/>
              </a:lvl2pPr>
              <a:lvl3pPr indent="0">
                <a:lnSpc>
                  <a:spcPct val="100000"/>
                </a:lnSpc>
                <a:spcBef>
                  <a:spcPts val="0"/>
                </a:spcBef>
                <a:spcAft>
                  <a:spcPts val="600"/>
                </a:spcAft>
                <a:buClr>
                  <a:schemeClr val="bg1"/>
                </a:buClr>
                <a:buFont typeface="Amazon Ember" panose="020B0603020204020204" pitchFamily="34" charset="0"/>
                <a:buNone/>
                <a:defRPr b="1"/>
              </a:lvl3pPr>
              <a:lvl4pPr indent="0">
                <a:lnSpc>
                  <a:spcPct val="100000"/>
                </a:lnSpc>
                <a:spcBef>
                  <a:spcPts val="0"/>
                </a:spcBef>
                <a:spcAft>
                  <a:spcPts val="600"/>
                </a:spcAft>
                <a:buClrTx/>
                <a:buFont typeface="Amazon Ember" panose="020B0603020204020204" pitchFamily="34" charset="0"/>
                <a:buNone/>
                <a:defRPr sz="1600" b="1"/>
              </a:lvl4pPr>
              <a:lvl5pPr indent="0">
                <a:lnSpc>
                  <a:spcPct val="100000"/>
                </a:lnSpc>
                <a:spcBef>
                  <a:spcPts val="0"/>
                </a:spcBef>
                <a:spcAft>
                  <a:spcPts val="600"/>
                </a:spcAft>
                <a:buClrTx/>
                <a:buFont typeface="Amazon Ember" panose="020B0603020204020204" pitchFamily="34" charset="0"/>
                <a:buNone/>
                <a:defRPr sz="1600" b="1"/>
              </a:lvl5pPr>
              <a:lvl6pPr indent="0">
                <a:lnSpc>
                  <a:spcPct val="90000"/>
                </a:lnSpc>
                <a:spcBef>
                  <a:spcPts val="500"/>
                </a:spcBef>
                <a:buFont typeface="Amazon Ember" panose="020B0603020204020204" pitchFamily="34" charset="0"/>
                <a:buNone/>
                <a:defRPr sz="1600" b="1"/>
              </a:lvl6pPr>
              <a:lvl7pPr indent="0">
                <a:lnSpc>
                  <a:spcPct val="90000"/>
                </a:lnSpc>
                <a:spcBef>
                  <a:spcPts val="500"/>
                </a:spcBef>
                <a:buFont typeface="Amazon Ember" panose="020B0603020204020204" pitchFamily="34" charset="0"/>
                <a:buNone/>
                <a:defRPr sz="1600" b="1"/>
              </a:lvl7pPr>
              <a:lvl8pPr indent="0">
                <a:lnSpc>
                  <a:spcPct val="90000"/>
                </a:lnSpc>
                <a:spcBef>
                  <a:spcPts val="500"/>
                </a:spcBef>
                <a:buFont typeface="Amazon Ember" panose="020B0603020204020204" pitchFamily="34" charset="0"/>
                <a:buNone/>
                <a:defRPr sz="1600" b="1"/>
              </a:lvl8pPr>
              <a:lvl9pPr indent="0">
                <a:lnSpc>
                  <a:spcPct val="90000"/>
                </a:lnSpc>
                <a:spcBef>
                  <a:spcPts val="500"/>
                </a:spcBef>
                <a:buFont typeface="Amazon Ember" panose="020B0603020204020204" pitchFamily="34" charset="0"/>
                <a:buNone/>
                <a:defRPr sz="1600" b="1"/>
              </a:lvl9pPr>
            </a:lstStyle>
            <a:p>
              <a:r>
                <a:rPr lang="en-US" sz="1600" dirty="0"/>
                <a:t>STANDARD</a:t>
              </a:r>
            </a:p>
          </p:txBody>
        </p:sp>
      </p:grpSp>
      <p:pic>
        <p:nvPicPr>
          <p:cNvPr id="23" name="en_us_joanna-sdk-1.6.126-gc59b6d8-b1.0.227255.0-1552990557489-audio.wav">
            <a:hlinkClick r:id="" action="ppaction://media"/>
            <a:extLst>
              <a:ext uri="{FF2B5EF4-FFF2-40B4-BE49-F238E27FC236}">
                <a16:creationId xmlns:a16="http://schemas.microsoft.com/office/drawing/2014/main" id="{DD3A05D2-D9C0-D36B-7108-DF16F29508BD}"/>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6551701" y="4192112"/>
            <a:ext cx="338328" cy="338328"/>
          </a:xfrm>
          <a:prstGeom prst="rect">
            <a:avLst/>
          </a:prstGeom>
        </p:spPr>
      </p:pic>
      <p:grpSp>
        <p:nvGrpSpPr>
          <p:cNvPr id="24" name="Group 23">
            <a:extLst>
              <a:ext uri="{FF2B5EF4-FFF2-40B4-BE49-F238E27FC236}">
                <a16:creationId xmlns:a16="http://schemas.microsoft.com/office/drawing/2014/main" id="{4C84AF99-C251-7124-2C82-D174AA5DDBC5}"/>
              </a:ext>
            </a:extLst>
          </p:cNvPr>
          <p:cNvGrpSpPr/>
          <p:nvPr/>
        </p:nvGrpSpPr>
        <p:grpSpPr>
          <a:xfrm>
            <a:off x="8274956" y="4065597"/>
            <a:ext cx="1463040" cy="1288990"/>
            <a:chOff x="8274956" y="4065597"/>
            <a:chExt cx="1463040" cy="1288990"/>
          </a:xfrm>
        </p:grpSpPr>
        <p:sp useBgFill="1">
          <p:nvSpPr>
            <p:cNvPr id="25" name="Oval 24">
              <a:extLst>
                <a:ext uri="{FF2B5EF4-FFF2-40B4-BE49-F238E27FC236}">
                  <a16:creationId xmlns:a16="http://schemas.microsoft.com/office/drawing/2014/main" id="{DC349F37-7108-598E-E946-FF4F7F31C91B}"/>
                </a:ext>
              </a:extLst>
            </p:cNvPr>
            <p:cNvSpPr/>
            <p:nvPr/>
          </p:nvSpPr>
          <p:spPr>
            <a:xfrm>
              <a:off x="8274956" y="4065597"/>
              <a:ext cx="591358" cy="591358"/>
            </a:xfrm>
            <a:prstGeom prst="ellipse">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6" name="TextBox 25">
              <a:extLst>
                <a:ext uri="{FF2B5EF4-FFF2-40B4-BE49-F238E27FC236}">
                  <a16:creationId xmlns:a16="http://schemas.microsoft.com/office/drawing/2014/main" id="{2FBCF7B3-2D92-FDEB-16CA-C57DD95DEC4B}"/>
                </a:ext>
              </a:extLst>
            </p:cNvPr>
            <p:cNvSpPr txBox="1"/>
            <p:nvPr/>
          </p:nvSpPr>
          <p:spPr>
            <a:xfrm>
              <a:off x="8274956" y="4751345"/>
              <a:ext cx="1463040" cy="603242"/>
            </a:xfrm>
            <a:prstGeom prst="rect">
              <a:avLst/>
            </a:prstGeom>
          </p:spPr>
          <p:txBody>
            <a:bodyPr vert="horz" lIns="0" tIns="45720" rIns="91440" bIns="45720" rtlCol="0" anchor="t">
              <a:noAutofit/>
            </a:bodyPr>
            <a:lstStyle>
              <a:defPPr>
                <a:defRPr lang="en-US"/>
              </a:defPPr>
              <a:lvl1pPr indent="0" algn="ctr">
                <a:lnSpc>
                  <a:spcPct val="100000"/>
                </a:lnSpc>
                <a:spcBef>
                  <a:spcPts val="0"/>
                </a:spcBef>
                <a:spcAft>
                  <a:spcPts val="900"/>
                </a:spcAft>
                <a:buClrTx/>
                <a:buSzPct val="90000"/>
                <a:buFont typeface="Amazon Ember" panose="020B0603020204020204" pitchFamily="34" charset="0"/>
                <a:buNone/>
                <a:defRPr sz="2000" b="1">
                  <a:solidFill>
                    <a:schemeClr val="accent3"/>
                  </a:solidFill>
                </a:defRPr>
              </a:lvl1pPr>
              <a:lvl2pPr indent="0">
                <a:lnSpc>
                  <a:spcPct val="100000"/>
                </a:lnSpc>
                <a:spcBef>
                  <a:spcPts val="0"/>
                </a:spcBef>
                <a:spcAft>
                  <a:spcPts val="900"/>
                </a:spcAft>
                <a:buClrTx/>
                <a:buSzPct val="90000"/>
                <a:buFont typeface="Wingdings" panose="05000000000000000000" pitchFamily="2" charset="2"/>
                <a:buNone/>
                <a:defRPr sz="2000" b="1"/>
              </a:lvl2pPr>
              <a:lvl3pPr indent="0">
                <a:lnSpc>
                  <a:spcPct val="100000"/>
                </a:lnSpc>
                <a:spcBef>
                  <a:spcPts val="0"/>
                </a:spcBef>
                <a:spcAft>
                  <a:spcPts val="600"/>
                </a:spcAft>
                <a:buClr>
                  <a:schemeClr val="bg1"/>
                </a:buClr>
                <a:buFont typeface="Amazon Ember" panose="020B0603020204020204" pitchFamily="34" charset="0"/>
                <a:buNone/>
                <a:defRPr b="1"/>
              </a:lvl3pPr>
              <a:lvl4pPr indent="0">
                <a:lnSpc>
                  <a:spcPct val="100000"/>
                </a:lnSpc>
                <a:spcBef>
                  <a:spcPts val="0"/>
                </a:spcBef>
                <a:spcAft>
                  <a:spcPts val="600"/>
                </a:spcAft>
                <a:buClrTx/>
                <a:buFont typeface="Amazon Ember" panose="020B0603020204020204" pitchFamily="34" charset="0"/>
                <a:buNone/>
                <a:defRPr sz="1600" b="1"/>
              </a:lvl4pPr>
              <a:lvl5pPr indent="0">
                <a:lnSpc>
                  <a:spcPct val="100000"/>
                </a:lnSpc>
                <a:spcBef>
                  <a:spcPts val="0"/>
                </a:spcBef>
                <a:spcAft>
                  <a:spcPts val="600"/>
                </a:spcAft>
                <a:buClrTx/>
                <a:buFont typeface="Amazon Ember" panose="020B0603020204020204" pitchFamily="34" charset="0"/>
                <a:buNone/>
                <a:defRPr sz="1600" b="1"/>
              </a:lvl5pPr>
              <a:lvl6pPr indent="0">
                <a:lnSpc>
                  <a:spcPct val="90000"/>
                </a:lnSpc>
                <a:spcBef>
                  <a:spcPts val="500"/>
                </a:spcBef>
                <a:buFont typeface="Amazon Ember" panose="020B0603020204020204" pitchFamily="34" charset="0"/>
                <a:buNone/>
                <a:defRPr sz="1600" b="1"/>
              </a:lvl6pPr>
              <a:lvl7pPr indent="0">
                <a:lnSpc>
                  <a:spcPct val="90000"/>
                </a:lnSpc>
                <a:spcBef>
                  <a:spcPts val="500"/>
                </a:spcBef>
                <a:buFont typeface="Amazon Ember" panose="020B0603020204020204" pitchFamily="34" charset="0"/>
                <a:buNone/>
                <a:defRPr sz="1600" b="1"/>
              </a:lvl7pPr>
              <a:lvl8pPr indent="0">
                <a:lnSpc>
                  <a:spcPct val="90000"/>
                </a:lnSpc>
                <a:spcBef>
                  <a:spcPts val="500"/>
                </a:spcBef>
                <a:buFont typeface="Amazon Ember" panose="020B0603020204020204" pitchFamily="34" charset="0"/>
                <a:buNone/>
                <a:defRPr sz="1600" b="1"/>
              </a:lvl8pPr>
              <a:lvl9pPr indent="0">
                <a:lnSpc>
                  <a:spcPct val="90000"/>
                </a:lnSpc>
                <a:spcBef>
                  <a:spcPts val="500"/>
                </a:spcBef>
                <a:buFont typeface="Amazon Ember" panose="020B0603020204020204" pitchFamily="34" charset="0"/>
                <a:buNone/>
                <a:defRPr sz="1600" b="1"/>
              </a:lvl9pPr>
            </a:lstStyle>
            <a:p>
              <a:pPr algn="l"/>
              <a:r>
                <a:rPr lang="en-US" sz="1600" dirty="0"/>
                <a:t>NEURAL</a:t>
              </a:r>
            </a:p>
          </p:txBody>
        </p:sp>
      </p:grpSp>
      <p:pic>
        <p:nvPicPr>
          <p:cNvPr id="27" name="6249cc01-681c-4480-ab2d-d79c26fce03c.wav">
            <a:hlinkClick r:id="" action="ppaction://media"/>
            <a:extLst>
              <a:ext uri="{FF2B5EF4-FFF2-40B4-BE49-F238E27FC236}">
                <a16:creationId xmlns:a16="http://schemas.microsoft.com/office/drawing/2014/main" id="{09C50318-1CA2-E9BF-C549-968D9DD76850}"/>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8401471" y="4192112"/>
            <a:ext cx="338328" cy="338328"/>
          </a:xfrm>
          <a:prstGeom prst="rect">
            <a:avLst/>
          </a:prstGeom>
        </p:spPr>
      </p:pic>
      <p:grpSp>
        <p:nvGrpSpPr>
          <p:cNvPr id="28" name="Group 27">
            <a:extLst>
              <a:ext uri="{FF2B5EF4-FFF2-40B4-BE49-F238E27FC236}">
                <a16:creationId xmlns:a16="http://schemas.microsoft.com/office/drawing/2014/main" id="{64D8E8C6-7E7D-3FAA-D01F-D9A6D058BBCB}"/>
              </a:ext>
            </a:extLst>
          </p:cNvPr>
          <p:cNvGrpSpPr/>
          <p:nvPr/>
        </p:nvGrpSpPr>
        <p:grpSpPr>
          <a:xfrm>
            <a:off x="10124727" y="4065597"/>
            <a:ext cx="1463040" cy="1288990"/>
            <a:chOff x="10124727" y="4065597"/>
            <a:chExt cx="1463040" cy="1288990"/>
          </a:xfrm>
        </p:grpSpPr>
        <p:sp useBgFill="1">
          <p:nvSpPr>
            <p:cNvPr id="29" name="Oval 28">
              <a:extLst>
                <a:ext uri="{FF2B5EF4-FFF2-40B4-BE49-F238E27FC236}">
                  <a16:creationId xmlns:a16="http://schemas.microsoft.com/office/drawing/2014/main" id="{C8584202-E0D3-0BE2-3A2A-459BAFB72B8F}"/>
                </a:ext>
              </a:extLst>
            </p:cNvPr>
            <p:cNvSpPr/>
            <p:nvPr/>
          </p:nvSpPr>
          <p:spPr>
            <a:xfrm>
              <a:off x="10124727" y="4065597"/>
              <a:ext cx="591358" cy="591358"/>
            </a:xfrm>
            <a:prstGeom prst="ellipse">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30" name="TextBox 29">
              <a:extLst>
                <a:ext uri="{FF2B5EF4-FFF2-40B4-BE49-F238E27FC236}">
                  <a16:creationId xmlns:a16="http://schemas.microsoft.com/office/drawing/2014/main" id="{DA4C5443-B2EB-9749-A2B0-1B41EE1B6294}"/>
                </a:ext>
              </a:extLst>
            </p:cNvPr>
            <p:cNvSpPr txBox="1"/>
            <p:nvPr/>
          </p:nvSpPr>
          <p:spPr>
            <a:xfrm>
              <a:off x="10124727" y="4751345"/>
              <a:ext cx="1463040" cy="603242"/>
            </a:xfrm>
            <a:prstGeom prst="rect">
              <a:avLst/>
            </a:prstGeom>
          </p:spPr>
          <p:txBody>
            <a:bodyPr vert="horz" lIns="0" tIns="45720" rIns="91440" bIns="45720" rtlCol="0" anchor="t">
              <a:noAutofit/>
            </a:bodyPr>
            <a:lstStyle>
              <a:defPPr>
                <a:defRPr lang="en-US"/>
              </a:defPPr>
              <a:lvl1pPr indent="0" algn="ctr">
                <a:lnSpc>
                  <a:spcPct val="100000"/>
                </a:lnSpc>
                <a:spcBef>
                  <a:spcPts val="0"/>
                </a:spcBef>
                <a:spcAft>
                  <a:spcPts val="900"/>
                </a:spcAft>
                <a:buClrTx/>
                <a:buSzPct val="90000"/>
                <a:buFont typeface="Amazon Ember" panose="020B0603020204020204" pitchFamily="34" charset="0"/>
                <a:buNone/>
                <a:defRPr sz="2000" b="1">
                  <a:solidFill>
                    <a:schemeClr val="accent3"/>
                  </a:solidFill>
                </a:defRPr>
              </a:lvl1pPr>
              <a:lvl2pPr indent="0">
                <a:lnSpc>
                  <a:spcPct val="100000"/>
                </a:lnSpc>
                <a:spcBef>
                  <a:spcPts val="0"/>
                </a:spcBef>
                <a:spcAft>
                  <a:spcPts val="900"/>
                </a:spcAft>
                <a:buClrTx/>
                <a:buSzPct val="90000"/>
                <a:buFont typeface="Wingdings" panose="05000000000000000000" pitchFamily="2" charset="2"/>
                <a:buNone/>
                <a:defRPr sz="2000" b="1"/>
              </a:lvl2pPr>
              <a:lvl3pPr indent="0">
                <a:lnSpc>
                  <a:spcPct val="100000"/>
                </a:lnSpc>
                <a:spcBef>
                  <a:spcPts val="0"/>
                </a:spcBef>
                <a:spcAft>
                  <a:spcPts val="600"/>
                </a:spcAft>
                <a:buClr>
                  <a:schemeClr val="bg1"/>
                </a:buClr>
                <a:buFont typeface="Amazon Ember" panose="020B0603020204020204" pitchFamily="34" charset="0"/>
                <a:buNone/>
                <a:defRPr b="1"/>
              </a:lvl3pPr>
              <a:lvl4pPr indent="0">
                <a:lnSpc>
                  <a:spcPct val="100000"/>
                </a:lnSpc>
                <a:spcBef>
                  <a:spcPts val="0"/>
                </a:spcBef>
                <a:spcAft>
                  <a:spcPts val="600"/>
                </a:spcAft>
                <a:buClrTx/>
                <a:buFont typeface="Amazon Ember" panose="020B0603020204020204" pitchFamily="34" charset="0"/>
                <a:buNone/>
                <a:defRPr sz="1600" b="1"/>
              </a:lvl4pPr>
              <a:lvl5pPr indent="0">
                <a:lnSpc>
                  <a:spcPct val="100000"/>
                </a:lnSpc>
                <a:spcBef>
                  <a:spcPts val="0"/>
                </a:spcBef>
                <a:spcAft>
                  <a:spcPts val="600"/>
                </a:spcAft>
                <a:buClrTx/>
                <a:buFont typeface="Amazon Ember" panose="020B0603020204020204" pitchFamily="34" charset="0"/>
                <a:buNone/>
                <a:defRPr sz="1600" b="1"/>
              </a:lvl5pPr>
              <a:lvl6pPr indent="0">
                <a:lnSpc>
                  <a:spcPct val="90000"/>
                </a:lnSpc>
                <a:spcBef>
                  <a:spcPts val="500"/>
                </a:spcBef>
                <a:buFont typeface="Amazon Ember" panose="020B0603020204020204" pitchFamily="34" charset="0"/>
                <a:buNone/>
                <a:defRPr sz="1600" b="1"/>
              </a:lvl6pPr>
              <a:lvl7pPr indent="0">
                <a:lnSpc>
                  <a:spcPct val="90000"/>
                </a:lnSpc>
                <a:spcBef>
                  <a:spcPts val="500"/>
                </a:spcBef>
                <a:buFont typeface="Amazon Ember" panose="020B0603020204020204" pitchFamily="34" charset="0"/>
                <a:buNone/>
                <a:defRPr sz="1600" b="1"/>
              </a:lvl7pPr>
              <a:lvl8pPr indent="0">
                <a:lnSpc>
                  <a:spcPct val="90000"/>
                </a:lnSpc>
                <a:spcBef>
                  <a:spcPts val="500"/>
                </a:spcBef>
                <a:buFont typeface="Amazon Ember" panose="020B0603020204020204" pitchFamily="34" charset="0"/>
                <a:buNone/>
                <a:defRPr sz="1600" b="1"/>
              </a:lvl8pPr>
              <a:lvl9pPr indent="0">
                <a:lnSpc>
                  <a:spcPct val="90000"/>
                </a:lnSpc>
                <a:spcBef>
                  <a:spcPts val="500"/>
                </a:spcBef>
                <a:buFont typeface="Amazon Ember" panose="020B0603020204020204" pitchFamily="34" charset="0"/>
                <a:buNone/>
                <a:defRPr sz="1600" b="1"/>
              </a:lvl9pPr>
            </a:lstStyle>
            <a:p>
              <a:pPr algn="l"/>
              <a:r>
                <a:rPr lang="en-US" sz="1600" dirty="0"/>
                <a:t>NEWSCASTER NTTS</a:t>
              </a:r>
            </a:p>
          </p:txBody>
        </p:sp>
      </p:grpSp>
      <p:pic>
        <p:nvPicPr>
          <p:cNvPr id="31" name="27881326-0af0-404b-a641-af5f1e89e939.wav">
            <a:hlinkClick r:id="" action="ppaction://media"/>
            <a:extLst>
              <a:ext uri="{FF2B5EF4-FFF2-40B4-BE49-F238E27FC236}">
                <a16:creationId xmlns:a16="http://schemas.microsoft.com/office/drawing/2014/main" id="{C315AA7F-7AC0-B63A-6DB6-BD7150AD974A}"/>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10251242" y="4192112"/>
            <a:ext cx="338328" cy="338328"/>
          </a:xfrm>
          <a:prstGeom prst="rect">
            <a:avLst/>
          </a:prstGeom>
        </p:spPr>
      </p:pic>
    </p:spTree>
    <p:extLst>
      <p:ext uri="{BB962C8B-B14F-4D97-AF65-F5344CB8AC3E}">
        <p14:creationId xmlns:p14="http://schemas.microsoft.com/office/powerpoint/2010/main" val="306703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5" presetClass="path" presetSubtype="0" decel="100000" fill="hold" nodeType="withEffect">
                                  <p:stCondLst>
                                    <p:cond delay="0"/>
                                  </p:stCondLst>
                                  <p:childTnLst>
                                    <p:animMotion origin="layout" path="M 0.01002 4.44444E-6 L 4.58333E-6 4.44444E-6 " pathEditMode="relative" rAng="0" ptsTypes="AA">
                                      <p:cBhvr>
                                        <p:cTn id="9" dur="500" fill="hold"/>
                                        <p:tgtEl>
                                          <p:spTgt spid="12"/>
                                        </p:tgtEl>
                                        <p:attrNameLst>
                                          <p:attrName>ppt_x</p:attrName>
                                          <p:attrName>ppt_y</p:attrName>
                                        </p:attrNameLst>
                                      </p:cBhvr>
                                      <p:rCtr x="-508"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35" presetClass="path" presetSubtype="0" decel="100000" fill="hold" nodeType="withEffect">
                                  <p:stCondLst>
                                    <p:cond delay="0"/>
                                  </p:stCondLst>
                                  <p:childTnLst>
                                    <p:animMotion origin="layout" path="M 0.01002 3.7037E-7 L 1.875E-6 3.7037E-7 " pathEditMode="relative" rAng="0" ptsTypes="AA">
                                      <p:cBhvr>
                                        <p:cTn id="14" dur="500" fill="hold"/>
                                        <p:tgtEl>
                                          <p:spTgt spid="15"/>
                                        </p:tgtEl>
                                        <p:attrNameLst>
                                          <p:attrName>ppt_x</p:attrName>
                                          <p:attrName>ppt_y</p:attrName>
                                        </p:attrNameLst>
                                      </p:cBhvr>
                                      <p:rCtr x="-508" y="0"/>
                                    </p:animMotion>
                                  </p:childTnLst>
                                </p:cTn>
                              </p:par>
                              <p:par>
                                <p:cTn id="15" presetID="1" presetClass="mediacall" presetSubtype="0" fill="hold" nodeType="withEffect">
                                  <p:stCondLst>
                                    <p:cond delay="0"/>
                                  </p:stCondLst>
                                  <p:childTnLst>
                                    <p:cmd type="call" cmd="playFrom(0.0)">
                                      <p:cBhvr>
                                        <p:cTn id="16" dur="6495" fill="hold"/>
                                        <p:tgtEl>
                                          <p:spTgt spid="15"/>
                                        </p:tgtEl>
                                      </p:cBhvr>
                                    </p:cmd>
                                  </p:childTnLst>
                                </p:cTn>
                              </p:par>
                            </p:childTnLst>
                          </p:cTn>
                        </p:par>
                      </p:childTnLst>
                    </p:cTn>
                  </p:par>
                  <p:par>
                    <p:cTn id="17" fill="hold">
                      <p:stCondLst>
                        <p:cond delay="indefinite"/>
                      </p:stCondLst>
                      <p:childTnLst>
                        <p:par>
                          <p:cTn id="18" fill="hold">
                            <p:stCondLst>
                              <p:cond delay="0"/>
                            </p:stCondLst>
                            <p:childTnLst>
                              <p:par>
                                <p:cTn id="19" presetID="3" presetClass="mediacall" presetSubtype="0" fill="hold" nodeType="clickEffect">
                                  <p:stCondLst>
                                    <p:cond delay="0"/>
                                  </p:stCondLst>
                                  <p:childTnLst>
                                    <p:cmd type="call" cmd="stop">
                                      <p:cBhvr>
                                        <p:cTn id="20" dur="1" fill="hold"/>
                                        <p:tgtEl>
                                          <p:spTgt spid="15"/>
                                        </p:tgtEl>
                                      </p:cBhvr>
                                    </p:cmd>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35" presetClass="path" presetSubtype="0" decel="100000" fill="hold" nodeType="withEffect">
                                  <p:stCondLst>
                                    <p:cond delay="0"/>
                                  </p:stCondLst>
                                  <p:childTnLst>
                                    <p:animMotion origin="layout" path="M 0.01002 4.44444E-6 L 4.58333E-6 4.44444E-6 " pathEditMode="relative" rAng="0" ptsTypes="AA">
                                      <p:cBhvr>
                                        <p:cTn id="25" dur="500" fill="hold"/>
                                        <p:tgtEl>
                                          <p:spTgt spid="8"/>
                                        </p:tgtEl>
                                        <p:attrNameLst>
                                          <p:attrName>ppt_x</p:attrName>
                                          <p:attrName>ppt_y</p:attrName>
                                        </p:attrNameLst>
                                      </p:cBhvr>
                                      <p:rCtr x="-508" y="0"/>
                                    </p:animMotion>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35" presetClass="path" presetSubtype="0" decel="100000" fill="hold" nodeType="withEffect">
                                  <p:stCondLst>
                                    <p:cond delay="0"/>
                                  </p:stCondLst>
                                  <p:childTnLst>
                                    <p:animMotion origin="layout" path="M 0.01002 3.7037E-7 L 1.875E-6 3.7037E-7 " pathEditMode="relative" rAng="0" ptsTypes="AA">
                                      <p:cBhvr>
                                        <p:cTn id="30" dur="500" fill="hold"/>
                                        <p:tgtEl>
                                          <p:spTgt spid="11"/>
                                        </p:tgtEl>
                                        <p:attrNameLst>
                                          <p:attrName>ppt_x</p:attrName>
                                          <p:attrName>ppt_y</p:attrName>
                                        </p:attrNameLst>
                                      </p:cBhvr>
                                      <p:rCtr x="-508" y="0"/>
                                    </p:animMotion>
                                  </p:childTnLst>
                                </p:cTn>
                              </p:par>
                              <p:par>
                                <p:cTn id="31" presetID="1" presetClass="mediacall" presetSubtype="0" fill="hold" nodeType="withEffect">
                                  <p:stCondLst>
                                    <p:cond delay="0"/>
                                  </p:stCondLst>
                                  <p:childTnLst>
                                    <p:cmd type="call" cmd="playFrom(0.0)">
                                      <p:cBhvr>
                                        <p:cTn id="32" dur="6922" fill="hold"/>
                                        <p:tgtEl>
                                          <p:spTgt spid="11"/>
                                        </p:tgtEl>
                                      </p:cBhvr>
                                    </p:cmd>
                                  </p:childTnLst>
                                </p:cTn>
                              </p:par>
                            </p:childTnLst>
                          </p:cTn>
                        </p:par>
                      </p:childTnLst>
                    </p:cTn>
                  </p:par>
                  <p:par>
                    <p:cTn id="33" fill="hold">
                      <p:stCondLst>
                        <p:cond delay="indefinite"/>
                      </p:stCondLst>
                      <p:childTnLst>
                        <p:par>
                          <p:cTn id="34" fill="hold">
                            <p:stCondLst>
                              <p:cond delay="0"/>
                            </p:stCondLst>
                            <p:childTnLst>
                              <p:par>
                                <p:cTn id="35" presetID="3" presetClass="mediacall" presetSubtype="0" fill="hold" nodeType="clickEffect">
                                  <p:stCondLst>
                                    <p:cond delay="0"/>
                                  </p:stCondLst>
                                  <p:childTnLst>
                                    <p:cmd type="call" cmd="stop">
                                      <p:cBhvr>
                                        <p:cTn id="36" dur="1" fill="hold"/>
                                        <p:tgtEl>
                                          <p:spTgt spid="11"/>
                                        </p:tgtEl>
                                      </p:cBhvr>
                                    </p:cmd>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35" presetClass="path" presetSubtype="0" decel="100000" fill="hold" nodeType="withEffect">
                                  <p:stCondLst>
                                    <p:cond delay="0"/>
                                  </p:stCondLst>
                                  <p:childTnLst>
                                    <p:animMotion origin="layout" path="M 0.01002 4.44444E-6 L 4.58333E-6 4.44444E-6 " pathEditMode="relative" rAng="0" ptsTypes="AA">
                                      <p:cBhvr>
                                        <p:cTn id="41" dur="500" fill="hold"/>
                                        <p:tgtEl>
                                          <p:spTgt spid="16"/>
                                        </p:tgtEl>
                                        <p:attrNameLst>
                                          <p:attrName>ppt_x</p:attrName>
                                          <p:attrName>ppt_y</p:attrName>
                                        </p:attrNameLst>
                                      </p:cBhvr>
                                      <p:rCtr x="-508" y="0"/>
                                    </p:animMotion>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35" presetClass="path" presetSubtype="0" decel="100000" fill="hold" nodeType="withEffect">
                                  <p:stCondLst>
                                    <p:cond delay="0"/>
                                  </p:stCondLst>
                                  <p:childTnLst>
                                    <p:animMotion origin="layout" path="M 0.01002 3.7037E-7 L 1.875E-6 3.7037E-7 " pathEditMode="relative" rAng="0" ptsTypes="AA">
                                      <p:cBhvr>
                                        <p:cTn id="46" dur="500" fill="hold"/>
                                        <p:tgtEl>
                                          <p:spTgt spid="19"/>
                                        </p:tgtEl>
                                        <p:attrNameLst>
                                          <p:attrName>ppt_x</p:attrName>
                                          <p:attrName>ppt_y</p:attrName>
                                        </p:attrNameLst>
                                      </p:cBhvr>
                                      <p:rCtr x="-508" y="0"/>
                                    </p:animMotion>
                                  </p:childTnLst>
                                </p:cTn>
                              </p:par>
                              <p:par>
                                <p:cTn id="47" presetID="1" presetClass="mediacall" presetSubtype="0" fill="hold" nodeType="withEffect">
                                  <p:stCondLst>
                                    <p:cond delay="0"/>
                                  </p:stCondLst>
                                  <p:childTnLst>
                                    <p:cmd type="call" cmd="playFrom(0.0)">
                                      <p:cBhvr>
                                        <p:cTn id="48" dur="6816" fill="hold"/>
                                        <p:tgtEl>
                                          <p:spTgt spid="19"/>
                                        </p:tgtEl>
                                      </p:cBhvr>
                                    </p:cmd>
                                  </p:childTnLst>
                                </p:cTn>
                              </p:par>
                            </p:childTnLst>
                          </p:cTn>
                        </p:par>
                      </p:childTnLst>
                    </p:cTn>
                  </p:par>
                  <p:par>
                    <p:cTn id="49" fill="hold">
                      <p:stCondLst>
                        <p:cond delay="indefinite"/>
                      </p:stCondLst>
                      <p:childTnLst>
                        <p:par>
                          <p:cTn id="50" fill="hold">
                            <p:stCondLst>
                              <p:cond delay="0"/>
                            </p:stCondLst>
                            <p:childTnLst>
                              <p:par>
                                <p:cTn id="51" presetID="3" presetClass="mediacall" presetSubtype="0" fill="hold" nodeType="clickEffect">
                                  <p:stCondLst>
                                    <p:cond delay="0"/>
                                  </p:stCondLst>
                                  <p:childTnLst>
                                    <p:cmd type="call" cmd="stop">
                                      <p:cBhvr>
                                        <p:cTn id="52" dur="1" fill="hold"/>
                                        <p:tgtEl>
                                          <p:spTgt spid="19"/>
                                        </p:tgtEl>
                                      </p:cBhvr>
                                    </p:cmd>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35" presetClass="path" presetSubtype="0" decel="100000" fill="hold" nodeType="withEffect">
                                  <p:stCondLst>
                                    <p:cond delay="0"/>
                                  </p:stCondLst>
                                  <p:childTnLst>
                                    <p:animMotion origin="layout" path="M 0.01002 4.44444E-6 L 4.58333E-6 4.44444E-6 " pathEditMode="relative" rAng="0" ptsTypes="AA">
                                      <p:cBhvr>
                                        <p:cTn id="57" dur="500" fill="hold"/>
                                        <p:tgtEl>
                                          <p:spTgt spid="20"/>
                                        </p:tgtEl>
                                        <p:attrNameLst>
                                          <p:attrName>ppt_x</p:attrName>
                                          <p:attrName>ppt_y</p:attrName>
                                        </p:attrNameLst>
                                      </p:cBhvr>
                                      <p:rCtr x="-508" y="0"/>
                                    </p:animMotion>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35" presetClass="path" presetSubtype="0" decel="100000" fill="hold" nodeType="withEffect">
                                  <p:stCondLst>
                                    <p:cond delay="0"/>
                                  </p:stCondLst>
                                  <p:childTnLst>
                                    <p:animMotion origin="layout" path="M 0.01002 3.7037E-7 L 1.875E-6 3.7037E-7 " pathEditMode="relative" rAng="0" ptsTypes="AA">
                                      <p:cBhvr>
                                        <p:cTn id="62" dur="500" fill="hold"/>
                                        <p:tgtEl>
                                          <p:spTgt spid="23"/>
                                        </p:tgtEl>
                                        <p:attrNameLst>
                                          <p:attrName>ppt_x</p:attrName>
                                          <p:attrName>ppt_y</p:attrName>
                                        </p:attrNameLst>
                                      </p:cBhvr>
                                      <p:rCtr x="-508" y="0"/>
                                    </p:animMotion>
                                  </p:childTnLst>
                                </p:cTn>
                              </p:par>
                              <p:par>
                                <p:cTn id="63" presetID="1" presetClass="mediacall" presetSubtype="0" fill="hold" nodeType="withEffect">
                                  <p:stCondLst>
                                    <p:cond delay="0"/>
                                  </p:stCondLst>
                                  <p:childTnLst>
                                    <p:cmd type="call" cmd="playFrom(0.0)">
                                      <p:cBhvr>
                                        <p:cTn id="64" dur="6816" fill="hold"/>
                                        <p:tgtEl>
                                          <p:spTgt spid="23"/>
                                        </p:tgtEl>
                                      </p:cBhvr>
                                    </p:cmd>
                                  </p:childTnLst>
                                </p:cTn>
                              </p:par>
                            </p:childTnLst>
                          </p:cTn>
                        </p:par>
                      </p:childTnLst>
                    </p:cTn>
                  </p:par>
                  <p:par>
                    <p:cTn id="65" fill="hold">
                      <p:stCondLst>
                        <p:cond delay="indefinite"/>
                      </p:stCondLst>
                      <p:childTnLst>
                        <p:par>
                          <p:cTn id="66" fill="hold">
                            <p:stCondLst>
                              <p:cond delay="0"/>
                            </p:stCondLst>
                            <p:childTnLst>
                              <p:par>
                                <p:cTn id="67" presetID="3" presetClass="mediacall" presetSubtype="0" fill="hold" nodeType="clickEffect">
                                  <p:stCondLst>
                                    <p:cond delay="0"/>
                                  </p:stCondLst>
                                  <p:childTnLst>
                                    <p:cmd type="call" cmd="stop">
                                      <p:cBhvr>
                                        <p:cTn id="68" dur="1" fill="hold"/>
                                        <p:tgtEl>
                                          <p:spTgt spid="23"/>
                                        </p:tgtEl>
                                      </p:cBhvr>
                                    </p:cmd>
                                  </p:childTnLst>
                                </p:cTn>
                              </p:par>
                              <p:par>
                                <p:cTn id="69" presetID="10" presetClass="entr" presetSubtype="0" fill="hold"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35" presetClass="path" presetSubtype="0" decel="100000" fill="hold" nodeType="withEffect">
                                  <p:stCondLst>
                                    <p:cond delay="0"/>
                                  </p:stCondLst>
                                  <p:childTnLst>
                                    <p:animMotion origin="layout" path="M 0.01002 4.44444E-6 L 4.58333E-6 4.44444E-6 " pathEditMode="relative" rAng="0" ptsTypes="AA">
                                      <p:cBhvr>
                                        <p:cTn id="73" dur="500" fill="hold"/>
                                        <p:tgtEl>
                                          <p:spTgt spid="24"/>
                                        </p:tgtEl>
                                        <p:attrNameLst>
                                          <p:attrName>ppt_x</p:attrName>
                                          <p:attrName>ppt_y</p:attrName>
                                        </p:attrNameLst>
                                      </p:cBhvr>
                                      <p:rCtr x="-508" y="0"/>
                                    </p:animMotion>
                                  </p:childTnLst>
                                </p:cTn>
                              </p:par>
                              <p:par>
                                <p:cTn id="74" presetID="10"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35" presetClass="path" presetSubtype="0" decel="100000" fill="hold" nodeType="withEffect">
                                  <p:stCondLst>
                                    <p:cond delay="0"/>
                                  </p:stCondLst>
                                  <p:childTnLst>
                                    <p:animMotion origin="layout" path="M 0.01002 3.7037E-7 L 1.875E-6 3.7037E-7 " pathEditMode="relative" rAng="0" ptsTypes="AA">
                                      <p:cBhvr>
                                        <p:cTn id="78" dur="500" fill="hold"/>
                                        <p:tgtEl>
                                          <p:spTgt spid="27"/>
                                        </p:tgtEl>
                                        <p:attrNameLst>
                                          <p:attrName>ppt_x</p:attrName>
                                          <p:attrName>ppt_y</p:attrName>
                                        </p:attrNameLst>
                                      </p:cBhvr>
                                      <p:rCtr x="-508" y="0"/>
                                    </p:animMotion>
                                  </p:childTnLst>
                                </p:cTn>
                              </p:par>
                              <p:par>
                                <p:cTn id="79" presetID="1" presetClass="mediacall" presetSubtype="0" fill="hold" nodeType="withEffect">
                                  <p:stCondLst>
                                    <p:cond delay="0"/>
                                  </p:stCondLst>
                                  <p:childTnLst>
                                    <p:cmd type="call" cmd="playFrom(0.0)">
                                      <p:cBhvr>
                                        <p:cTn id="80" dur="6816" fill="hold"/>
                                        <p:tgtEl>
                                          <p:spTgt spid="27"/>
                                        </p:tgtEl>
                                      </p:cBhvr>
                                    </p:cmd>
                                  </p:childTnLst>
                                </p:cTn>
                              </p:par>
                            </p:childTnLst>
                          </p:cTn>
                        </p:par>
                      </p:childTnLst>
                    </p:cTn>
                  </p:par>
                  <p:par>
                    <p:cTn id="81" fill="hold">
                      <p:stCondLst>
                        <p:cond delay="indefinite"/>
                      </p:stCondLst>
                      <p:childTnLst>
                        <p:par>
                          <p:cTn id="82" fill="hold">
                            <p:stCondLst>
                              <p:cond delay="0"/>
                            </p:stCondLst>
                            <p:childTnLst>
                              <p:par>
                                <p:cTn id="83" presetID="3" presetClass="mediacall" presetSubtype="0" fill="hold" nodeType="clickEffect">
                                  <p:stCondLst>
                                    <p:cond delay="0"/>
                                  </p:stCondLst>
                                  <p:childTnLst>
                                    <p:cmd type="call" cmd="stop">
                                      <p:cBhvr>
                                        <p:cTn id="84" dur="1" fill="hold"/>
                                        <p:tgtEl>
                                          <p:spTgt spid="27"/>
                                        </p:tgtEl>
                                      </p:cBhvr>
                                    </p:cmd>
                                  </p:childTnLst>
                                </p:cTn>
                              </p:par>
                              <p:par>
                                <p:cTn id="85" presetID="10" presetClass="entr" presetSubtype="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35" presetClass="path" presetSubtype="0" decel="100000" fill="hold" nodeType="withEffect">
                                  <p:stCondLst>
                                    <p:cond delay="0"/>
                                  </p:stCondLst>
                                  <p:childTnLst>
                                    <p:animMotion origin="layout" path="M 0.01002 4.44444E-6 L 4.58333E-6 4.44444E-6 " pathEditMode="relative" rAng="0" ptsTypes="AA">
                                      <p:cBhvr>
                                        <p:cTn id="89" dur="500" fill="hold"/>
                                        <p:tgtEl>
                                          <p:spTgt spid="28"/>
                                        </p:tgtEl>
                                        <p:attrNameLst>
                                          <p:attrName>ppt_x</p:attrName>
                                          <p:attrName>ppt_y</p:attrName>
                                        </p:attrNameLst>
                                      </p:cBhvr>
                                      <p:rCtr x="-508" y="0"/>
                                    </p:animMotion>
                                  </p:childTnLst>
                                </p:cTn>
                              </p:par>
                              <p:par>
                                <p:cTn id="90" presetID="10" presetClass="entr" presetSubtype="0" fill="hold"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par>
                                <p:cTn id="93" presetID="35" presetClass="path" presetSubtype="0" decel="100000" fill="hold" nodeType="withEffect">
                                  <p:stCondLst>
                                    <p:cond delay="0"/>
                                  </p:stCondLst>
                                  <p:childTnLst>
                                    <p:animMotion origin="layout" path="M 0.01002 3.7037E-7 L 1.875E-6 3.7037E-7 " pathEditMode="relative" rAng="0" ptsTypes="AA">
                                      <p:cBhvr>
                                        <p:cTn id="94" dur="500" fill="hold"/>
                                        <p:tgtEl>
                                          <p:spTgt spid="31"/>
                                        </p:tgtEl>
                                        <p:attrNameLst>
                                          <p:attrName>ppt_x</p:attrName>
                                          <p:attrName>ppt_y</p:attrName>
                                        </p:attrNameLst>
                                      </p:cBhvr>
                                      <p:rCtr x="-508" y="0"/>
                                    </p:animMotion>
                                  </p:childTnLst>
                                </p:cTn>
                              </p:par>
                              <p:par>
                                <p:cTn id="95" presetID="1" presetClass="mediacall" presetSubtype="0" fill="hold" nodeType="withEffect">
                                  <p:stCondLst>
                                    <p:cond delay="0"/>
                                  </p:stCondLst>
                                  <p:childTnLst>
                                    <p:cmd type="call" cmd="playFrom(0.0)">
                                      <p:cBhvr>
                                        <p:cTn id="96" dur="6816" fill="hold"/>
                                        <p:tgtEl>
                                          <p:spTgt spid="31"/>
                                        </p:tgtEl>
                                      </p:cBhvr>
                                    </p:cmd>
                                  </p:childTnLst>
                                </p:cTn>
                              </p:par>
                            </p:childTnLst>
                          </p:cTn>
                        </p:par>
                      </p:childTnLst>
                    </p:cTn>
                  </p:par>
                  <p:par>
                    <p:cTn id="97" fill="hold">
                      <p:stCondLst>
                        <p:cond delay="indefinite"/>
                      </p:stCondLst>
                      <p:childTnLst>
                        <p:par>
                          <p:cTn id="98" fill="hold">
                            <p:stCondLst>
                              <p:cond delay="0"/>
                            </p:stCondLst>
                            <p:childTnLst>
                              <p:par>
                                <p:cTn id="99" presetID="3" presetClass="mediacall" presetSubtype="0" fill="hold" nodeType="clickEffect">
                                  <p:stCondLst>
                                    <p:cond delay="0"/>
                                  </p:stCondLst>
                                  <p:childTnLst>
                                    <p:cmd type="call" cmd="stop">
                                      <p:cBhvr>
                                        <p:cTn id="100"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1" display="0">
                  <p:stCondLst>
                    <p:cond delay="indefinite"/>
                  </p:stCondLst>
                  <p:endCondLst>
                    <p:cond evt="onStopAudio" delay="0">
                      <p:tgtEl>
                        <p:sldTgt/>
                      </p:tgtEl>
                    </p:cond>
                  </p:endCondLst>
                </p:cTn>
                <p:tgtEl>
                  <p:spTgt spid="15"/>
                </p:tgtEl>
              </p:cMediaNode>
            </p:audio>
            <p:audio>
              <p:cMediaNode vol="80000">
                <p:cTn id="102" display="0">
                  <p:stCondLst>
                    <p:cond delay="indefinite"/>
                  </p:stCondLst>
                  <p:endCondLst>
                    <p:cond evt="onStopAudio" delay="0">
                      <p:tgtEl>
                        <p:sldTgt/>
                      </p:tgtEl>
                    </p:cond>
                  </p:endCondLst>
                </p:cTn>
                <p:tgtEl>
                  <p:spTgt spid="11"/>
                </p:tgtEl>
              </p:cMediaNode>
            </p:audio>
            <p:audio>
              <p:cMediaNode vol="80000">
                <p:cTn id="103" display="0">
                  <p:stCondLst>
                    <p:cond delay="indefinite"/>
                  </p:stCondLst>
                  <p:endCondLst>
                    <p:cond evt="onStopAudio" delay="0">
                      <p:tgtEl>
                        <p:sldTgt/>
                      </p:tgtEl>
                    </p:cond>
                  </p:endCondLst>
                </p:cTn>
                <p:tgtEl>
                  <p:spTgt spid="19"/>
                </p:tgtEl>
              </p:cMediaNode>
            </p:audio>
            <p:audio>
              <p:cMediaNode vol="80000">
                <p:cTn id="104" display="0">
                  <p:stCondLst>
                    <p:cond delay="indefinite"/>
                  </p:stCondLst>
                  <p:endCondLst>
                    <p:cond evt="onStopAudio" delay="0">
                      <p:tgtEl>
                        <p:sldTgt/>
                      </p:tgtEl>
                    </p:cond>
                  </p:endCondLst>
                </p:cTn>
                <p:tgtEl>
                  <p:spTgt spid="23"/>
                </p:tgtEl>
              </p:cMediaNode>
            </p:audio>
            <p:audio>
              <p:cMediaNode vol="80000">
                <p:cTn id="105" display="0">
                  <p:stCondLst>
                    <p:cond delay="indefinite"/>
                  </p:stCondLst>
                  <p:endCondLst>
                    <p:cond evt="onStopAudio" delay="0">
                      <p:tgtEl>
                        <p:sldTgt/>
                      </p:tgtEl>
                    </p:cond>
                  </p:endCondLst>
                </p:cTn>
                <p:tgtEl>
                  <p:spTgt spid="27"/>
                </p:tgtEl>
              </p:cMediaNode>
            </p:audio>
            <p:audio>
              <p:cMediaNode vol="80000">
                <p:cTn id="106" display="0">
                  <p:stCondLst>
                    <p:cond delay="indefinite"/>
                  </p:stCondLst>
                  <p:endCondLst>
                    <p:cond evt="onStopAudio" delay="0">
                      <p:tgtEl>
                        <p:sldTgt/>
                      </p:tgtEl>
                    </p:cond>
                  </p:endCondLst>
                </p:cTn>
                <p:tgtEl>
                  <p:spTgt spid="3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A9DB-B2CC-8E09-4D03-EFD8AAB38EA5}"/>
              </a:ext>
            </a:extLst>
          </p:cNvPr>
          <p:cNvSpPr>
            <a:spLocks noGrp="1"/>
          </p:cNvSpPr>
          <p:nvPr>
            <p:ph type="title"/>
          </p:nvPr>
        </p:nvSpPr>
        <p:spPr/>
        <p:txBody>
          <a:bodyPr/>
          <a:lstStyle/>
          <a:p>
            <a:r>
              <a:rPr lang="en-US" dirty="0"/>
              <a:t>AWS News Blog</a:t>
            </a:r>
          </a:p>
        </p:txBody>
      </p:sp>
      <p:sp>
        <p:nvSpPr>
          <p:cNvPr id="3" name="Text Placeholder 2">
            <a:extLst>
              <a:ext uri="{FF2B5EF4-FFF2-40B4-BE49-F238E27FC236}">
                <a16:creationId xmlns:a16="http://schemas.microsoft.com/office/drawing/2014/main" id="{F8954703-8383-E251-0657-4455D116E86A}"/>
              </a:ext>
            </a:extLst>
          </p:cNvPr>
          <p:cNvSpPr>
            <a:spLocks noGrp="1"/>
          </p:cNvSpPr>
          <p:nvPr>
            <p:ph type="body" idx="1"/>
          </p:nvPr>
        </p:nvSpPr>
        <p:spPr/>
        <p:txBody>
          <a:bodyPr/>
          <a:lstStyle/>
          <a:p>
            <a:r>
              <a:rPr lang="en-US" dirty="0"/>
              <a:t>https://</a:t>
            </a:r>
            <a:r>
              <a:rPr lang="en-US" dirty="0" err="1"/>
              <a:t>aws.amazon.com</a:t>
            </a:r>
            <a:r>
              <a:rPr lang="en-US" dirty="0"/>
              <a:t>/blogs/</a:t>
            </a:r>
            <a:r>
              <a:rPr lang="en-US" dirty="0" err="1"/>
              <a:t>aws</a:t>
            </a:r>
            <a:r>
              <a:rPr lang="en-US" dirty="0"/>
              <a:t>/aws-week-in-review-february-20-2023/</a:t>
            </a:r>
          </a:p>
        </p:txBody>
      </p:sp>
    </p:spTree>
    <p:extLst>
      <p:ext uri="{BB962C8B-B14F-4D97-AF65-F5344CB8AC3E}">
        <p14:creationId xmlns:p14="http://schemas.microsoft.com/office/powerpoint/2010/main" val="518280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F6652D29-3079-7CFD-69B0-5C257BAD541B}"/>
              </a:ext>
            </a:extLst>
          </p:cNvPr>
          <p:cNvPicPr>
            <a:picLocks noChangeAspect="1"/>
          </p:cNvPicPr>
          <p:nvPr/>
        </p:nvPicPr>
        <p:blipFill rotWithShape="1">
          <a:blip r:embed="rId3"/>
          <a:srcRect t="7097" b="8634"/>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Q&amp;A</a:t>
            </a:r>
          </a:p>
        </p:txBody>
      </p:sp>
      <p:sp>
        <p:nvSpPr>
          <p:cNvPr id="2" name="Text Placeholder 1"/>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a:solidFill>
                  <a:srgbClr val="FFFFFF"/>
                </a:solidFill>
              </a:rPr>
              <a:t>Let’s demystify!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altLang="en-US" sz="6600" kern="1200">
                <a:solidFill>
                  <a:schemeClr val="tx1"/>
                </a:solidFill>
                <a:latin typeface="+mj-lt"/>
                <a:ea typeface="+mj-ea"/>
                <a:cs typeface="+mj-cs"/>
              </a:rPr>
              <a:t>Thank you</a:t>
            </a:r>
          </a:p>
        </p:txBody>
      </p:sp>
      <p:sp>
        <p:nvSpPr>
          <p:cNvPr id="5" name="Text Placeholder 4"/>
          <p:cNvSpPr>
            <a:spLocks noGrp="1"/>
          </p:cNvSpPr>
          <p:nvPr>
            <p:ph type="body" idx="1"/>
          </p:nvPr>
        </p:nvSpPr>
        <p:spPr>
          <a:xfrm>
            <a:off x="638881" y="2419141"/>
            <a:ext cx="10909643" cy="552659"/>
          </a:xfrm>
        </p:spPr>
        <p:txBody>
          <a:bodyPr vert="horz" lIns="91440" tIns="45720" rIns="91440" bIns="45720" rtlCol="0" anchor="t">
            <a:normAutofit/>
          </a:bodyPr>
          <a:lstStyle/>
          <a:p>
            <a:pPr algn="ctr"/>
            <a:r>
              <a:rPr lang="en-US" altLang="en-US" kern="1200">
                <a:solidFill>
                  <a:schemeClr val="tx1"/>
                </a:solidFill>
                <a:latin typeface="+mn-lt"/>
                <a:ea typeface="+mn-ea"/>
                <a:cs typeface="+mn-cs"/>
              </a:rPr>
              <a:t>Happy Learning!</a:t>
            </a:r>
          </a:p>
        </p:txBody>
      </p:sp>
      <p:sp>
        <p:nvSpPr>
          <p:cNvPr id="1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el Face Outline">
            <a:extLst>
              <a:ext uri="{FF2B5EF4-FFF2-40B4-BE49-F238E27FC236}">
                <a16:creationId xmlns:a16="http://schemas.microsoft.com/office/drawing/2014/main" id="{017BAE63-3E98-01F6-8342-6A9FD9A11A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044" y="3124200"/>
            <a:ext cx="3102864" cy="31028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the Lambda Functions</a:t>
            </a:r>
            <a:endParaRPr lang="en-IN" dirty="0"/>
          </a:p>
        </p:txBody>
      </p:sp>
      <p:sp>
        <p:nvSpPr>
          <p:cNvPr id="3" name="TextBox 2">
            <a:extLst>
              <a:ext uri="{FF2B5EF4-FFF2-40B4-BE49-F238E27FC236}">
                <a16:creationId xmlns:a16="http://schemas.microsoft.com/office/drawing/2014/main" id="{51739AB9-E307-48AF-84C4-6E7501212F0E}"/>
              </a:ext>
            </a:extLst>
          </p:cNvPr>
          <p:cNvSpPr txBox="1"/>
          <p:nvPr/>
        </p:nvSpPr>
        <p:spPr>
          <a:xfrm>
            <a:off x="415600" y="1539433"/>
            <a:ext cx="11360800" cy="7201972"/>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200" b="0" i="0" u="none" strike="noStrike" cap="none" normalizeH="0" baseline="0" dirty="0">
                <a:ln>
                  <a:noFill/>
                </a:ln>
                <a:effectLst/>
                <a:latin typeface="LatoWeb"/>
              </a:rPr>
              <a:t>Create a new Lambda function called “</a:t>
            </a:r>
            <a:r>
              <a:rPr kumimoji="0" lang="en-US" altLang="en-US" sz="2200" b="0" i="0" u="none" strike="noStrike" cap="none" normalizeH="0" baseline="0" dirty="0" err="1">
                <a:ln>
                  <a:noFill/>
                </a:ln>
                <a:effectLst/>
                <a:latin typeface="LatoWeb"/>
              </a:rPr>
              <a:t>PythonLambda</a:t>
            </a:r>
            <a:r>
              <a:rPr kumimoji="0" lang="en-US" altLang="en-US" sz="2200" b="0" i="0" u="none" strike="noStrike" cap="none" normalizeH="0" baseline="0" dirty="0">
                <a:ln>
                  <a:noFill/>
                </a:ln>
                <a:effectLst/>
                <a:latin typeface="LatoWeb"/>
              </a:rPr>
              <a:t>’</a:t>
            </a:r>
            <a:r>
              <a:rPr lang="en-US" altLang="en-US" sz="2200" dirty="0">
                <a:latin typeface="LatoWeb"/>
              </a:rPr>
              <a:t>. Make sure to attach the pre-created role “</a:t>
            </a:r>
            <a:r>
              <a:rPr lang="en-US" altLang="en-US" sz="2200" dirty="0" err="1">
                <a:latin typeface="LatoWeb"/>
              </a:rPr>
              <a:t>LabRole</a:t>
            </a:r>
            <a:r>
              <a:rPr lang="en-US" altLang="en-US" sz="2200" dirty="0">
                <a:latin typeface="LatoWeb"/>
              </a:rPr>
              <a:t>” to the function while creating it. Use the Python 3.9 runtime for this function.  </a:t>
            </a:r>
            <a:br>
              <a:rPr kumimoji="0" lang="en-US" altLang="en-US" sz="2200" b="0" i="0" u="none" strike="noStrike" cap="none" normalizeH="0" baseline="0" dirty="0">
                <a:ln>
                  <a:noFill/>
                </a:ln>
                <a:effectLst/>
                <a:latin typeface="LatoWeb"/>
              </a:rPr>
            </a:br>
            <a:endParaRPr kumimoji="0" lang="en-US" altLang="en-US" sz="2200" b="0" i="0" u="none" strike="noStrike" cap="none" normalizeH="0" baseline="0" dirty="0">
              <a:ln>
                <a:noFill/>
              </a:ln>
              <a:effectLst/>
              <a:latin typeface="LatoWeb"/>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2200" dirty="0">
                <a:latin typeface="LatoWeb"/>
              </a:rPr>
              <a:t>Paste the code provided in the Appendix 1 of this slide deck into the code editor of the function. Remember to click on “Deploy” to save the function.</a:t>
            </a:r>
            <a:br>
              <a:rPr lang="en-US" altLang="en-US" sz="2200" dirty="0">
                <a:latin typeface="LatoWeb"/>
              </a:rPr>
            </a:br>
            <a:endParaRPr lang="en-US" altLang="en-US" sz="2200" dirty="0">
              <a:latin typeface="LatoWeb"/>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2200" dirty="0">
                <a:latin typeface="LatoWeb"/>
              </a:rPr>
              <a:t>Create another Lambda function called “</a:t>
            </a:r>
            <a:r>
              <a:rPr lang="en-US" altLang="en-US" sz="2200" dirty="0" err="1">
                <a:latin typeface="LatoWeb"/>
              </a:rPr>
              <a:t>NodeLambda</a:t>
            </a:r>
            <a:r>
              <a:rPr lang="en-US" altLang="en-US" sz="2200" dirty="0">
                <a:latin typeface="LatoWeb"/>
              </a:rPr>
              <a:t>” with the pre-created IAM role “</a:t>
            </a:r>
            <a:r>
              <a:rPr lang="en-US" altLang="en-US" sz="2200" dirty="0" err="1">
                <a:latin typeface="LatoWeb"/>
              </a:rPr>
              <a:t>LabRole</a:t>
            </a:r>
            <a:r>
              <a:rPr lang="en-US" altLang="en-US" sz="2200" dirty="0">
                <a:latin typeface="LatoWeb"/>
              </a:rPr>
              <a:t>”. Use the runtime Node.js 14.x for this function.</a:t>
            </a:r>
            <a:br>
              <a:rPr lang="en-US" altLang="en-US" sz="2200" dirty="0">
                <a:latin typeface="LatoWeb"/>
              </a:rPr>
            </a:br>
            <a:br>
              <a:rPr lang="en-US" altLang="en-US" sz="2200" dirty="0">
                <a:latin typeface="LatoWeb"/>
              </a:rPr>
            </a:br>
            <a:endParaRPr lang="en-US" altLang="en-US" sz="2200" dirty="0">
              <a:latin typeface="LatoWeb"/>
            </a:endParaRPr>
          </a:p>
          <a:p>
            <a:pPr marL="342900" indent="-342900" eaLnBrk="0" fontAlgn="base" hangingPunct="0">
              <a:spcBef>
                <a:spcPct val="0"/>
              </a:spcBef>
              <a:spcAft>
                <a:spcPct val="0"/>
              </a:spcAft>
              <a:buFont typeface="+mj-lt"/>
              <a:buAutoNum type="arabicPeriod"/>
            </a:pPr>
            <a:r>
              <a:rPr lang="en-US" altLang="en-US" sz="2200" dirty="0">
                <a:latin typeface="LatoWeb"/>
              </a:rPr>
              <a:t>Paste the code provided in the Appendix 2 of this slide deck into the code editor of this function. Once again, remember to click on “Deploy” to save the function.</a:t>
            </a:r>
            <a:br>
              <a:rPr lang="en-US" altLang="en-US" sz="2200" dirty="0">
                <a:latin typeface="LatoWeb"/>
              </a:rPr>
            </a:br>
            <a:br>
              <a:rPr lang="en-IN" sz="2200" b="0" i="0" dirty="0">
                <a:solidFill>
                  <a:srgbClr val="2D3B45"/>
                </a:solidFill>
                <a:effectLst/>
                <a:latin typeface="LatoWeb"/>
              </a:rPr>
            </a:br>
            <a:endParaRPr lang="en-IN" sz="2200" b="0" i="0" dirty="0">
              <a:solidFill>
                <a:srgbClr val="2D3B45"/>
              </a:solidFill>
              <a:effectLst/>
              <a:latin typeface="LatoWeb"/>
            </a:endParaRPr>
          </a:p>
          <a:p>
            <a:pPr marL="342900" indent="-342900">
              <a:lnSpc>
                <a:spcPct val="100000"/>
              </a:lnSpc>
              <a:buSzTx/>
              <a:buFont typeface="+mj-lt"/>
              <a:buAutoNum type="arabicPeriod"/>
            </a:pPr>
            <a:endParaRPr lang="en-IN" sz="2200" b="0" i="0" dirty="0">
              <a:solidFill>
                <a:srgbClr val="2D3B45"/>
              </a:solidFill>
              <a:effectLst/>
              <a:latin typeface="LatoWeb"/>
            </a:endParaRPr>
          </a:p>
          <a:p>
            <a:pPr marL="342900" indent="-342900">
              <a:lnSpc>
                <a:spcPct val="100000"/>
              </a:lnSpc>
              <a:buSzTx/>
              <a:buFont typeface="+mj-lt"/>
              <a:buAutoNum type="arabicPeriod"/>
            </a:pPr>
            <a:endParaRPr lang="en-US" sz="2200" b="0" i="0" dirty="0">
              <a:effectLst/>
              <a:latin typeface="LatoWeb"/>
            </a:endParaRPr>
          </a:p>
          <a:p>
            <a:pPr marL="609600" lvl="1" indent="0">
              <a:lnSpc>
                <a:spcPct val="100000"/>
              </a:lnSpc>
              <a:buSzTx/>
              <a:buNone/>
            </a:pPr>
            <a:br>
              <a:rPr lang="en-US" altLang="en-US" sz="2200" dirty="0">
                <a:latin typeface="LatoWeb"/>
              </a:rPr>
            </a:br>
            <a:endParaRPr lang="en-US" altLang="en-US" sz="2200" dirty="0">
              <a:latin typeface="LatoWeb"/>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200" b="0" i="0" u="none" strike="noStrike" cap="none" normalizeH="0" baseline="0" dirty="0">
              <a:ln>
                <a:noFill/>
              </a:ln>
              <a:effectLst/>
              <a:latin typeface="LatoWeb"/>
            </a:endParaRPr>
          </a:p>
          <a:p>
            <a:endParaRPr lang="en-IN" sz="2200" dirty="0"/>
          </a:p>
        </p:txBody>
      </p:sp>
    </p:spTree>
    <p:extLst>
      <p:ext uri="{BB962C8B-B14F-4D97-AF65-F5344CB8AC3E}">
        <p14:creationId xmlns:p14="http://schemas.microsoft.com/office/powerpoint/2010/main" val="3323635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85023"/>
            <a:ext cx="11360800" cy="763600"/>
          </a:xfrm>
        </p:spPr>
        <p:txBody>
          <a:bodyPr/>
          <a:lstStyle/>
          <a:p>
            <a:r>
              <a:rPr lang="en-US" dirty="0"/>
              <a:t>Setting up the target groups</a:t>
            </a:r>
            <a:endParaRPr lang="en-IN" dirty="0"/>
          </a:p>
        </p:txBody>
      </p:sp>
      <p:sp>
        <p:nvSpPr>
          <p:cNvPr id="3" name="TextBox 2">
            <a:extLst>
              <a:ext uri="{FF2B5EF4-FFF2-40B4-BE49-F238E27FC236}">
                <a16:creationId xmlns:a16="http://schemas.microsoft.com/office/drawing/2014/main" id="{51739AB9-E307-48AF-84C4-6E7501212F0E}"/>
              </a:ext>
            </a:extLst>
          </p:cNvPr>
          <p:cNvSpPr txBox="1"/>
          <p:nvPr/>
        </p:nvSpPr>
        <p:spPr>
          <a:xfrm>
            <a:off x="415600" y="1148623"/>
            <a:ext cx="11360800" cy="6647974"/>
          </a:xfrm>
          <a:prstGeom prst="rect">
            <a:avLst/>
          </a:prstGeom>
          <a:noFill/>
        </p:spPr>
        <p:txBody>
          <a:bodyPr wrap="square" rtlCol="0">
            <a:spAutoFit/>
          </a:bodyPr>
          <a:lstStyle/>
          <a:p>
            <a:pPr marL="457200" indent="-457200" algn="l">
              <a:buFont typeface="+mj-lt"/>
              <a:buAutoNum type="arabicPeriod"/>
            </a:pPr>
            <a:r>
              <a:rPr lang="en-US" sz="2200" dirty="0">
                <a:latin typeface="LatoWeb"/>
              </a:rPr>
              <a:t>Create a new target group called “</a:t>
            </a:r>
            <a:r>
              <a:rPr lang="en-US" sz="2200" dirty="0" err="1">
                <a:latin typeface="LatoWeb"/>
              </a:rPr>
              <a:t>PythonTG</a:t>
            </a:r>
            <a:r>
              <a:rPr lang="en-US" sz="2200" dirty="0">
                <a:latin typeface="LatoWeb"/>
              </a:rPr>
              <a:t>” and select “Lambda function” as the backend. Enable health checks with the HTTP protocol and set the path to “/lambda”. The rest of the fields can be left to their default values. Click on “Next”.</a:t>
            </a:r>
            <a:br>
              <a:rPr lang="en-US" sz="2200" dirty="0">
                <a:latin typeface="LatoWeb"/>
              </a:rPr>
            </a:br>
            <a:endParaRPr lang="en-US" sz="2200" dirty="0">
              <a:latin typeface="LatoWeb"/>
            </a:endParaRPr>
          </a:p>
          <a:p>
            <a:pPr marL="457200" indent="-457200" algn="l">
              <a:buFont typeface="+mj-lt"/>
              <a:buAutoNum type="arabicPeriod"/>
            </a:pPr>
            <a:r>
              <a:rPr lang="en-US" sz="2200" b="0" i="0" dirty="0">
                <a:effectLst/>
                <a:latin typeface="LatoWeb"/>
              </a:rPr>
              <a:t>From the drop down, select the Lambda function “</a:t>
            </a:r>
            <a:r>
              <a:rPr lang="en-US" sz="2200" b="0" i="0" dirty="0" err="1">
                <a:effectLst/>
                <a:latin typeface="LatoWeb"/>
              </a:rPr>
              <a:t>PythonLambda</a:t>
            </a:r>
            <a:r>
              <a:rPr lang="en-US" sz="2200" b="0" i="0" dirty="0">
                <a:effectLst/>
                <a:latin typeface="LatoWeb"/>
              </a:rPr>
              <a:t>” and click on “Create Target Group”.</a:t>
            </a:r>
            <a:br>
              <a:rPr lang="en-US" sz="2200" b="0" i="0" dirty="0">
                <a:effectLst/>
                <a:latin typeface="LatoWeb"/>
              </a:rPr>
            </a:br>
            <a:endParaRPr lang="en-US" sz="2200" b="0" i="0" dirty="0">
              <a:effectLst/>
              <a:latin typeface="LatoWeb"/>
            </a:endParaRPr>
          </a:p>
          <a:p>
            <a:pPr marL="457200" indent="-457200" algn="l">
              <a:buFont typeface="+mj-lt"/>
              <a:buAutoNum type="arabicPeriod"/>
            </a:pPr>
            <a:r>
              <a:rPr lang="en-US" sz="2200" dirty="0">
                <a:latin typeface="LatoWeb"/>
              </a:rPr>
              <a:t>Create another target group called “</a:t>
            </a:r>
            <a:r>
              <a:rPr lang="en-US" sz="2200" dirty="0" err="1">
                <a:latin typeface="LatoWeb"/>
              </a:rPr>
              <a:t>NodeTG</a:t>
            </a:r>
            <a:r>
              <a:rPr lang="en-US" sz="2200" dirty="0">
                <a:latin typeface="LatoWeb"/>
              </a:rPr>
              <a:t>” with the same configuration as the previous one. When asked to select a Lambda function, select “</a:t>
            </a:r>
            <a:r>
              <a:rPr lang="en-US" sz="2200" dirty="0" err="1">
                <a:latin typeface="LatoWeb"/>
              </a:rPr>
              <a:t>NodeLamda</a:t>
            </a:r>
            <a:r>
              <a:rPr lang="en-US" sz="2200" dirty="0">
                <a:latin typeface="LatoWeb"/>
              </a:rPr>
              <a:t>” from the dropdown.</a:t>
            </a:r>
            <a:br>
              <a:rPr lang="en-US" sz="2200" b="0" i="0" dirty="0">
                <a:effectLst/>
                <a:latin typeface="LatoWeb"/>
              </a:rPr>
            </a:br>
            <a:endParaRPr lang="en-US" sz="2200" b="0" i="0" dirty="0">
              <a:effectLst/>
              <a:latin typeface="LatoWeb"/>
            </a:endParaRPr>
          </a:p>
          <a:p>
            <a:pPr marL="0" indent="0">
              <a:lnSpc>
                <a:spcPct val="100000"/>
              </a:lnSpc>
              <a:buSzTx/>
              <a:buNone/>
            </a:pPr>
            <a:br>
              <a:rPr lang="en-IN" sz="2200" b="0" i="0" dirty="0">
                <a:effectLst/>
                <a:latin typeface="LatoWeb"/>
              </a:rPr>
            </a:br>
            <a:endParaRPr lang="en-IN" sz="2200" b="0" i="0" dirty="0">
              <a:effectLst/>
              <a:latin typeface="LatoWeb"/>
            </a:endParaRPr>
          </a:p>
          <a:p>
            <a:pPr marL="342900" indent="-342900">
              <a:lnSpc>
                <a:spcPct val="100000"/>
              </a:lnSpc>
              <a:buSzTx/>
              <a:buFont typeface="+mj-lt"/>
              <a:buAutoNum type="arabicPeriod"/>
            </a:pPr>
            <a:endParaRPr lang="en-IN" sz="2200" b="0" i="0" dirty="0">
              <a:effectLst/>
              <a:latin typeface="LatoWeb"/>
            </a:endParaRPr>
          </a:p>
          <a:p>
            <a:pPr marL="342900" indent="-342900">
              <a:lnSpc>
                <a:spcPct val="100000"/>
              </a:lnSpc>
              <a:buSzTx/>
              <a:buFont typeface="+mj-lt"/>
              <a:buAutoNum type="arabicPeriod"/>
            </a:pPr>
            <a:endParaRPr lang="en-US" sz="2200" b="0" i="0" dirty="0">
              <a:effectLst/>
              <a:latin typeface="LatoWeb"/>
            </a:endParaRPr>
          </a:p>
          <a:p>
            <a:pPr marL="609600" lvl="1" indent="0">
              <a:lnSpc>
                <a:spcPct val="100000"/>
              </a:lnSpc>
              <a:buSzTx/>
              <a:buNone/>
            </a:pPr>
            <a:br>
              <a:rPr lang="en-US" altLang="en-US" sz="2200" dirty="0">
                <a:latin typeface="LatoWeb"/>
              </a:rPr>
            </a:br>
            <a:endParaRPr lang="en-US" altLang="en-US" sz="2200" dirty="0">
              <a:latin typeface="LatoWeb"/>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200" b="0" i="0" strike="noStrike" cap="none" normalizeH="0" baseline="0" dirty="0">
              <a:ln>
                <a:noFill/>
              </a:ln>
              <a:effectLst/>
              <a:latin typeface="LatoWeb"/>
            </a:endParaRPr>
          </a:p>
          <a:p>
            <a:endParaRPr lang="en-IN" sz="2200" dirty="0"/>
          </a:p>
        </p:txBody>
      </p:sp>
    </p:spTree>
    <p:extLst>
      <p:ext uri="{BB962C8B-B14F-4D97-AF65-F5344CB8AC3E}">
        <p14:creationId xmlns:p14="http://schemas.microsoft.com/office/powerpoint/2010/main" val="3989833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85023"/>
            <a:ext cx="11360800" cy="763600"/>
          </a:xfrm>
        </p:spPr>
        <p:txBody>
          <a:bodyPr/>
          <a:lstStyle/>
          <a:p>
            <a:r>
              <a:rPr lang="en-US" dirty="0"/>
              <a:t>Setting up the load balancer -1</a:t>
            </a:r>
            <a:endParaRPr lang="en-IN" dirty="0"/>
          </a:p>
        </p:txBody>
      </p:sp>
      <p:sp>
        <p:nvSpPr>
          <p:cNvPr id="3" name="TextBox 2">
            <a:extLst>
              <a:ext uri="{FF2B5EF4-FFF2-40B4-BE49-F238E27FC236}">
                <a16:creationId xmlns:a16="http://schemas.microsoft.com/office/drawing/2014/main" id="{51739AB9-E307-48AF-84C4-6E7501212F0E}"/>
              </a:ext>
            </a:extLst>
          </p:cNvPr>
          <p:cNvSpPr txBox="1"/>
          <p:nvPr/>
        </p:nvSpPr>
        <p:spPr>
          <a:xfrm>
            <a:off x="415600" y="1148623"/>
            <a:ext cx="11360800" cy="7879080"/>
          </a:xfrm>
          <a:prstGeom prst="rect">
            <a:avLst/>
          </a:prstGeom>
          <a:noFill/>
        </p:spPr>
        <p:txBody>
          <a:bodyPr wrap="square" rtlCol="0">
            <a:spAutoFit/>
          </a:bodyPr>
          <a:lstStyle/>
          <a:p>
            <a:pPr marL="457200" indent="-457200" algn="l">
              <a:buFont typeface="+mj-lt"/>
              <a:buAutoNum type="arabicPeriod"/>
            </a:pPr>
            <a:r>
              <a:rPr lang="en-US" sz="2200" dirty="0">
                <a:latin typeface="LatoWeb"/>
              </a:rPr>
              <a:t>Create a new security group called “LB-SG”. Ensure that it has port 80 open for all incoming connections from all sources. </a:t>
            </a:r>
            <a:br>
              <a:rPr lang="en-US" sz="2200" dirty="0">
                <a:latin typeface="LatoWeb"/>
              </a:rPr>
            </a:br>
            <a:endParaRPr lang="en-US" sz="2200" dirty="0">
              <a:latin typeface="LatoWeb"/>
            </a:endParaRPr>
          </a:p>
          <a:p>
            <a:pPr marL="457200" indent="-457200" algn="l">
              <a:buFont typeface="+mj-lt"/>
              <a:buAutoNum type="arabicPeriod"/>
            </a:pPr>
            <a:r>
              <a:rPr lang="en-US" sz="2200" b="0" i="0" dirty="0">
                <a:effectLst/>
                <a:latin typeface="LatoWeb"/>
              </a:rPr>
              <a:t>Create a new Application Load Balancer. Make sure to select any two availability zones from the mappings list. Under security groups, select the “LB-SG” security group created earlier. Under Listeners, select the target group “</a:t>
            </a:r>
            <a:r>
              <a:rPr lang="en-US" sz="2200" b="0" i="0" dirty="0" err="1">
                <a:effectLst/>
                <a:latin typeface="LatoWeb"/>
              </a:rPr>
              <a:t>PythonTG</a:t>
            </a:r>
            <a:r>
              <a:rPr lang="en-US" sz="2200" b="0" i="0" dirty="0">
                <a:effectLst/>
                <a:latin typeface="LatoWeb"/>
              </a:rPr>
              <a:t>” from the dropdown.</a:t>
            </a:r>
            <a:br>
              <a:rPr lang="en-US" sz="2200" b="0" i="0" dirty="0">
                <a:effectLst/>
                <a:latin typeface="LatoWeb"/>
              </a:rPr>
            </a:br>
            <a:endParaRPr lang="en-US" sz="2200" b="0" i="0" dirty="0">
              <a:effectLst/>
              <a:latin typeface="LatoWeb"/>
            </a:endParaRPr>
          </a:p>
          <a:p>
            <a:pPr marL="457200" indent="-457200" algn="l">
              <a:buFont typeface="+mj-lt"/>
              <a:buAutoNum type="arabicPeriod"/>
            </a:pPr>
            <a:r>
              <a:rPr lang="en-US" sz="2200" dirty="0">
                <a:latin typeface="LatoWeb"/>
              </a:rPr>
              <a:t>The rest of the fields can be left to their default values. Click on “Create Load balancer”.</a:t>
            </a:r>
            <a:br>
              <a:rPr lang="en-US" sz="2200" dirty="0">
                <a:latin typeface="LatoWeb"/>
              </a:rPr>
            </a:br>
            <a:endParaRPr lang="en-US" sz="2200" dirty="0">
              <a:latin typeface="LatoWeb"/>
            </a:endParaRPr>
          </a:p>
          <a:p>
            <a:pPr marL="457200" indent="-457200" algn="l">
              <a:buFont typeface="+mj-lt"/>
              <a:buAutoNum type="arabicPeriod"/>
            </a:pPr>
            <a:r>
              <a:rPr lang="en-US" sz="2200" b="0" i="0" dirty="0">
                <a:effectLst/>
                <a:latin typeface="LatoWeb"/>
              </a:rPr>
              <a:t>Wait for the load balancer to finish provisioning. Once the load balancer is ready, navigate to the “</a:t>
            </a:r>
            <a:r>
              <a:rPr lang="en-US" sz="2200" b="0" i="0" dirty="0" err="1">
                <a:effectLst/>
                <a:latin typeface="LatoWeb"/>
              </a:rPr>
              <a:t>PythonTG</a:t>
            </a:r>
            <a:r>
              <a:rPr lang="en-US" sz="2200" b="0" i="0" dirty="0">
                <a:effectLst/>
                <a:latin typeface="LatoWeb"/>
              </a:rPr>
              <a:t>” target group and ensure that the target is healthy.  Then access th</a:t>
            </a:r>
            <a:r>
              <a:rPr lang="en-US" sz="2200" dirty="0">
                <a:latin typeface="LatoWeb"/>
              </a:rPr>
              <a:t>e DNS of the load balancer using the web browser, it should display the text “Hello from Lambda!”</a:t>
            </a:r>
            <a:br>
              <a:rPr lang="en-US" sz="2200" b="0" i="0" dirty="0">
                <a:effectLst/>
                <a:latin typeface="LatoWeb"/>
              </a:rPr>
            </a:br>
            <a:endParaRPr lang="en-US" sz="2200" b="0" i="0" dirty="0">
              <a:effectLst/>
              <a:latin typeface="LatoWeb"/>
            </a:endParaRPr>
          </a:p>
          <a:p>
            <a:pPr marL="0" indent="0">
              <a:lnSpc>
                <a:spcPct val="100000"/>
              </a:lnSpc>
              <a:buSzTx/>
              <a:buNone/>
            </a:pPr>
            <a:br>
              <a:rPr lang="en-IN" sz="2200" b="0" i="0" dirty="0">
                <a:effectLst/>
                <a:latin typeface="LatoWeb"/>
              </a:rPr>
            </a:br>
            <a:endParaRPr lang="en-IN" sz="2200" b="0" i="0" dirty="0">
              <a:effectLst/>
              <a:latin typeface="LatoWeb"/>
            </a:endParaRPr>
          </a:p>
          <a:p>
            <a:pPr marL="342900" indent="-342900">
              <a:lnSpc>
                <a:spcPct val="100000"/>
              </a:lnSpc>
              <a:buSzTx/>
              <a:buFont typeface="+mj-lt"/>
              <a:buAutoNum type="arabicPeriod"/>
            </a:pPr>
            <a:endParaRPr lang="en-IN" sz="2200" b="0" i="0" dirty="0">
              <a:effectLst/>
              <a:latin typeface="LatoWeb"/>
            </a:endParaRPr>
          </a:p>
          <a:p>
            <a:pPr marL="342900" indent="-342900">
              <a:lnSpc>
                <a:spcPct val="100000"/>
              </a:lnSpc>
              <a:buSzTx/>
              <a:buFont typeface="+mj-lt"/>
              <a:buAutoNum type="arabicPeriod"/>
            </a:pPr>
            <a:endParaRPr lang="en-US" sz="2200" b="0" i="0" dirty="0">
              <a:effectLst/>
              <a:latin typeface="LatoWeb"/>
            </a:endParaRPr>
          </a:p>
          <a:p>
            <a:pPr marL="609600" lvl="1" indent="0">
              <a:lnSpc>
                <a:spcPct val="100000"/>
              </a:lnSpc>
              <a:buSzTx/>
              <a:buNone/>
            </a:pPr>
            <a:br>
              <a:rPr lang="en-US" altLang="en-US" sz="2200" dirty="0">
                <a:latin typeface="LatoWeb"/>
              </a:rPr>
            </a:br>
            <a:endParaRPr lang="en-US" altLang="en-US" sz="2200" dirty="0">
              <a:latin typeface="LatoWeb"/>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200" b="0" i="0" strike="noStrike" cap="none" normalizeH="0" baseline="0" dirty="0">
              <a:ln>
                <a:noFill/>
              </a:ln>
              <a:effectLst/>
              <a:latin typeface="LatoWeb"/>
            </a:endParaRPr>
          </a:p>
          <a:p>
            <a:endParaRPr lang="en-IN" sz="2200" dirty="0"/>
          </a:p>
        </p:txBody>
      </p:sp>
    </p:spTree>
    <p:extLst>
      <p:ext uri="{BB962C8B-B14F-4D97-AF65-F5344CB8AC3E}">
        <p14:creationId xmlns:p14="http://schemas.microsoft.com/office/powerpoint/2010/main" val="3077036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85023"/>
            <a:ext cx="11360800" cy="763600"/>
          </a:xfrm>
        </p:spPr>
        <p:txBody>
          <a:bodyPr/>
          <a:lstStyle/>
          <a:p>
            <a:r>
              <a:rPr lang="en-US"/>
              <a:t>Setting up the load balancer -2</a:t>
            </a:r>
            <a:endParaRPr lang="en-IN" dirty="0"/>
          </a:p>
        </p:txBody>
      </p:sp>
      <p:sp>
        <p:nvSpPr>
          <p:cNvPr id="3" name="TextBox 2">
            <a:extLst>
              <a:ext uri="{FF2B5EF4-FFF2-40B4-BE49-F238E27FC236}">
                <a16:creationId xmlns:a16="http://schemas.microsoft.com/office/drawing/2014/main" id="{51739AB9-E307-48AF-84C4-6E7501212F0E}"/>
              </a:ext>
            </a:extLst>
          </p:cNvPr>
          <p:cNvSpPr txBox="1"/>
          <p:nvPr/>
        </p:nvSpPr>
        <p:spPr>
          <a:xfrm>
            <a:off x="415600" y="1148623"/>
            <a:ext cx="11360800" cy="6524863"/>
          </a:xfrm>
          <a:prstGeom prst="rect">
            <a:avLst/>
          </a:prstGeom>
          <a:noFill/>
        </p:spPr>
        <p:txBody>
          <a:bodyPr wrap="square" rtlCol="0">
            <a:spAutoFit/>
          </a:bodyPr>
          <a:lstStyle/>
          <a:p>
            <a:pPr marL="457200" indent="-457200" algn="l">
              <a:buFont typeface="+mj-lt"/>
              <a:buAutoNum type="arabicPeriod"/>
            </a:pPr>
            <a:r>
              <a:rPr lang="en-US" sz="2200">
                <a:latin typeface="LatoWeb"/>
              </a:rPr>
              <a:t>Navigate to the existing load balancer and under “Listeners”, select the existing listener and click on “Edit”</a:t>
            </a:r>
            <a:br>
              <a:rPr lang="en-US" sz="2200">
                <a:latin typeface="LatoWeb"/>
              </a:rPr>
            </a:br>
            <a:endParaRPr lang="en-US" sz="2200">
              <a:latin typeface="LatoWeb"/>
            </a:endParaRPr>
          </a:p>
          <a:p>
            <a:pPr marL="457200" indent="-457200" algn="l">
              <a:buFont typeface="+mj-lt"/>
              <a:buAutoNum type="arabicPeriod"/>
            </a:pPr>
            <a:r>
              <a:rPr lang="en-US" sz="2200">
                <a:latin typeface="LatoWeb"/>
              </a:rPr>
              <a:t>Edit the existing default action and select the target group “NodeTG” from the dropdown. Set the traffic distribution to 50% each. Click on “Update”.  </a:t>
            </a:r>
            <a:br>
              <a:rPr lang="en-US" sz="2200">
                <a:latin typeface="LatoWeb"/>
              </a:rPr>
            </a:br>
            <a:endParaRPr lang="en-US" sz="2200">
              <a:latin typeface="LatoWeb"/>
            </a:endParaRPr>
          </a:p>
          <a:p>
            <a:pPr marL="457200" indent="-457200" algn="l">
              <a:buFont typeface="+mj-lt"/>
              <a:buAutoNum type="arabicPeriod"/>
            </a:pPr>
            <a:r>
              <a:rPr lang="en-US" sz="2200">
                <a:latin typeface="LatoWeb"/>
              </a:rPr>
              <a:t>Ensure that the targets for the NodeTG target group are healthy and access the DNS of the load balancer using a web browser. </a:t>
            </a:r>
            <a:br>
              <a:rPr lang="en-US" sz="2200">
                <a:latin typeface="LatoWeb"/>
              </a:rPr>
            </a:br>
            <a:endParaRPr lang="en-US" sz="2200">
              <a:latin typeface="LatoWeb"/>
            </a:endParaRPr>
          </a:p>
          <a:p>
            <a:pPr marL="457200" indent="-457200" algn="l">
              <a:buFont typeface="+mj-lt"/>
              <a:buAutoNum type="arabicPeriod"/>
            </a:pPr>
            <a:r>
              <a:rPr lang="en-IN" sz="2200" b="0" i="0">
                <a:effectLst/>
                <a:latin typeface="LatoWeb"/>
              </a:rPr>
              <a:t>Refresh the web browser window a few times and verify that the shown text switches between “Hello from Lambda!” and “Response from Lambda Web Backend” which is the output from PythonTG and NodeTG respectively. </a:t>
            </a:r>
            <a:br>
              <a:rPr lang="en-IN" sz="2200" b="0" i="0">
                <a:effectLst/>
                <a:latin typeface="LatoWeb"/>
              </a:rPr>
            </a:br>
            <a:endParaRPr lang="en-IN" sz="2200" b="0" i="0">
              <a:effectLst/>
              <a:latin typeface="LatoWeb"/>
            </a:endParaRPr>
          </a:p>
          <a:p>
            <a:pPr marL="342900" indent="-342900">
              <a:lnSpc>
                <a:spcPct val="100000"/>
              </a:lnSpc>
              <a:buSzTx/>
              <a:buFont typeface="+mj-lt"/>
              <a:buAutoNum type="arabicPeriod"/>
            </a:pPr>
            <a:endParaRPr lang="en-IN" sz="2200" b="0" i="0">
              <a:effectLst/>
              <a:latin typeface="LatoWeb"/>
            </a:endParaRPr>
          </a:p>
          <a:p>
            <a:pPr marL="342900" indent="-342900">
              <a:lnSpc>
                <a:spcPct val="100000"/>
              </a:lnSpc>
              <a:buSzTx/>
              <a:buFont typeface="+mj-lt"/>
              <a:buAutoNum type="arabicPeriod"/>
            </a:pPr>
            <a:endParaRPr lang="en-US" sz="2200" b="0" i="0">
              <a:effectLst/>
              <a:latin typeface="LatoWeb"/>
            </a:endParaRPr>
          </a:p>
          <a:p>
            <a:pPr marL="609600" lvl="1" indent="0">
              <a:lnSpc>
                <a:spcPct val="100000"/>
              </a:lnSpc>
              <a:buSzTx/>
              <a:buNone/>
            </a:pPr>
            <a:br>
              <a:rPr lang="en-US" altLang="en-US" sz="2200">
                <a:latin typeface="LatoWeb"/>
              </a:rPr>
            </a:br>
            <a:endParaRPr lang="en-US" altLang="en-US" sz="2200">
              <a:latin typeface="LatoWeb"/>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200" b="0" i="0" strike="noStrike" cap="none" normalizeH="0" baseline="0">
              <a:ln>
                <a:noFill/>
              </a:ln>
              <a:effectLst/>
              <a:latin typeface="LatoWeb"/>
            </a:endParaRPr>
          </a:p>
          <a:p>
            <a:endParaRPr lang="en-IN" sz="2200" dirty="0"/>
          </a:p>
        </p:txBody>
      </p:sp>
    </p:spTree>
    <p:extLst>
      <p:ext uri="{BB962C8B-B14F-4D97-AF65-F5344CB8AC3E}">
        <p14:creationId xmlns:p14="http://schemas.microsoft.com/office/powerpoint/2010/main" val="328182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ECD5-0CB0-42FD-985B-9581BEF00DBE}"/>
              </a:ext>
            </a:extLst>
          </p:cNvPr>
          <p:cNvSpPr>
            <a:spLocks noGrp="1"/>
          </p:cNvSpPr>
          <p:nvPr>
            <p:ph type="title"/>
          </p:nvPr>
        </p:nvSpPr>
        <p:spPr/>
        <p:txBody>
          <a:bodyPr/>
          <a:lstStyle/>
          <a:p>
            <a:r>
              <a:rPr lang="en-IN" dirty="0"/>
              <a:t>Appendix 1 – </a:t>
            </a:r>
            <a:r>
              <a:rPr lang="en-IN" dirty="0" err="1"/>
              <a:t>PythonLambda.py</a:t>
            </a:r>
            <a:endParaRPr lang="en-IN" dirty="0"/>
          </a:p>
        </p:txBody>
      </p:sp>
      <p:sp>
        <p:nvSpPr>
          <p:cNvPr id="3" name="Text Placeholder 2">
            <a:extLst>
              <a:ext uri="{FF2B5EF4-FFF2-40B4-BE49-F238E27FC236}">
                <a16:creationId xmlns:a16="http://schemas.microsoft.com/office/drawing/2014/main" id="{AE1B5100-00FC-4774-8F34-9214C9376190}"/>
              </a:ext>
            </a:extLst>
          </p:cNvPr>
          <p:cNvSpPr>
            <a:spLocks noGrp="1"/>
          </p:cNvSpPr>
          <p:nvPr>
            <p:ph type="body" idx="1"/>
          </p:nvPr>
        </p:nvSpPr>
        <p:spPr/>
        <p:txBody>
          <a:bodyPr>
            <a:normAutofit fontScale="92500" lnSpcReduction="10000"/>
          </a:bodyPr>
          <a:lstStyle/>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def </a:t>
            </a:r>
            <a:r>
              <a:rPr lang="en-IN" sz="1000" dirty="0" err="1">
                <a:latin typeface="MesloLGS NF" panose="020B0609030804020204" pitchFamily="49" charset="0"/>
                <a:ea typeface="MesloLGS NF" panose="020B0609030804020204" pitchFamily="49" charset="0"/>
                <a:cs typeface="MesloLGS NF" panose="020B0609030804020204" pitchFamily="49" charset="0"/>
              </a:rPr>
              <a:t>lambda_handler</a:t>
            </a:r>
            <a:r>
              <a:rPr lang="en-IN" sz="1000" dirty="0">
                <a:latin typeface="MesloLGS NF" panose="020B0609030804020204" pitchFamily="49" charset="0"/>
                <a:ea typeface="MesloLGS NF" panose="020B0609030804020204" pitchFamily="49" charset="0"/>
                <a:cs typeface="MesloLGS NF" panose="020B0609030804020204" pitchFamily="49" charset="0"/>
              </a:rPr>
              <a:t>(event, context):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response =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r>
              <a:rPr lang="en-IN" sz="1000" dirty="0" err="1">
                <a:latin typeface="MesloLGS NF" panose="020B0609030804020204" pitchFamily="49" charset="0"/>
                <a:ea typeface="MesloLGS NF" panose="020B0609030804020204" pitchFamily="49" charset="0"/>
                <a:cs typeface="MesloLGS NF" panose="020B0609030804020204" pitchFamily="49" charset="0"/>
              </a:rPr>
              <a:t>statusCode</a:t>
            </a:r>
            <a:r>
              <a:rPr lang="en-IN" sz="1000" dirty="0">
                <a:latin typeface="MesloLGS NF" panose="020B0609030804020204" pitchFamily="49" charset="0"/>
                <a:ea typeface="MesloLGS NF" panose="020B0609030804020204" pitchFamily="49" charset="0"/>
                <a:cs typeface="MesloLGS NF" panose="020B0609030804020204" pitchFamily="49" charset="0"/>
              </a:rPr>
              <a:t>": 200,</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r>
              <a:rPr lang="en-IN" sz="1000" dirty="0" err="1">
                <a:latin typeface="MesloLGS NF" panose="020B0609030804020204" pitchFamily="49" charset="0"/>
                <a:ea typeface="MesloLGS NF" panose="020B0609030804020204" pitchFamily="49" charset="0"/>
                <a:cs typeface="MesloLGS NF" panose="020B0609030804020204" pitchFamily="49" charset="0"/>
              </a:rPr>
              <a:t>statusDescription</a:t>
            </a:r>
            <a:r>
              <a:rPr lang="en-IN" sz="1000" dirty="0">
                <a:latin typeface="MesloLGS NF" panose="020B0609030804020204" pitchFamily="49" charset="0"/>
                <a:ea typeface="MesloLGS NF" panose="020B0609030804020204" pitchFamily="49" charset="0"/>
                <a:cs typeface="MesloLGS NF" panose="020B0609030804020204" pitchFamily="49" charset="0"/>
              </a:rPr>
              <a:t>": "200 OK",</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"isBase64Encoded": False,</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"headers":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"Content-Type": "text/html; charset=utf-8"</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p>
          <a:p>
            <a:pPr marL="152400" indent="0">
              <a:buNone/>
            </a:pPr>
            <a:endParaRPr lang="en-IN" sz="1000" dirty="0">
              <a:latin typeface="MesloLGS NF" panose="020B0609030804020204" pitchFamily="49" charset="0"/>
              <a:ea typeface="MesloLGS NF" panose="020B0609030804020204" pitchFamily="49" charset="0"/>
              <a:cs typeface="MesloLGS NF" panose="020B0609030804020204" pitchFamily="49" charset="0"/>
            </a:endParaRP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response['body'] =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&lt;html&gt;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&lt;head&gt;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&lt;title&gt;Hello Lambda!&lt;/title&gt;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&lt;style&gt;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html, body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margin: 0; padding: 0;</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font-family: arial; font-weight: 10; font-size: 1em;</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text-align: </a:t>
            </a:r>
            <a:r>
              <a:rPr lang="en-IN" sz="1000" dirty="0" err="1">
                <a:latin typeface="MesloLGS NF" panose="020B0609030804020204" pitchFamily="49" charset="0"/>
                <a:ea typeface="MesloLGS NF" panose="020B0609030804020204" pitchFamily="49" charset="0"/>
                <a:cs typeface="MesloLGS NF" panose="020B0609030804020204" pitchFamily="49" charset="0"/>
              </a:rPr>
              <a:t>center</a:t>
            </a:r>
            <a:r>
              <a:rPr lang="en-IN" sz="1000" dirty="0">
                <a:latin typeface="MesloLGS NF" panose="020B0609030804020204" pitchFamily="49" charset="0"/>
                <a:ea typeface="MesloLGS NF" panose="020B0609030804020204" pitchFamily="49" charset="0"/>
                <a:cs typeface="MesloLGS NF" panose="020B0609030804020204" pitchFamily="49" charset="0"/>
              </a:rPr>
              <a: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&lt;/style&gt;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&lt;/head&gt;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&lt;body&gt;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&lt;p&gt;Hello from Lambda!&lt;/p&gt;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&lt;/body&gt;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&lt;/html&gt;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p>
          <a:p>
            <a:pPr marL="152400" indent="0">
              <a:buNone/>
            </a:pPr>
            <a:endParaRPr lang="en-IN" sz="1000" dirty="0">
              <a:latin typeface="MesloLGS NF" panose="020B0609030804020204" pitchFamily="49" charset="0"/>
              <a:ea typeface="MesloLGS NF" panose="020B0609030804020204" pitchFamily="49" charset="0"/>
              <a:cs typeface="MesloLGS NF" panose="020B0609030804020204" pitchFamily="49" charset="0"/>
            </a:endParaRP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return response</a:t>
            </a:r>
          </a:p>
          <a:p>
            <a:pPr marL="152400" indent="0">
              <a:buNone/>
            </a:pPr>
            <a:endParaRPr lang="en-IN" sz="1000" dirty="0">
              <a:latin typeface="MesloLGS NF" panose="020B0609030804020204" pitchFamily="49" charset="0"/>
              <a:ea typeface="MesloLGS NF" panose="020B0609030804020204" pitchFamily="49" charset="0"/>
              <a:cs typeface="MesloLGS NF" panose="020B0609030804020204" pitchFamily="49" charset="0"/>
            </a:endParaRPr>
          </a:p>
        </p:txBody>
      </p:sp>
    </p:spTree>
    <p:extLst>
      <p:ext uri="{BB962C8B-B14F-4D97-AF65-F5344CB8AC3E}">
        <p14:creationId xmlns:p14="http://schemas.microsoft.com/office/powerpoint/2010/main" val="55980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ECD5-0CB0-42FD-985B-9581BEF00DBE}"/>
              </a:ext>
            </a:extLst>
          </p:cNvPr>
          <p:cNvSpPr>
            <a:spLocks noGrp="1"/>
          </p:cNvSpPr>
          <p:nvPr>
            <p:ph type="title"/>
          </p:nvPr>
        </p:nvSpPr>
        <p:spPr/>
        <p:txBody>
          <a:bodyPr/>
          <a:lstStyle/>
          <a:p>
            <a:r>
              <a:rPr lang="en-IN" dirty="0"/>
              <a:t>Appendix 2 – </a:t>
            </a:r>
            <a:r>
              <a:rPr lang="en-IN" dirty="0" err="1"/>
              <a:t>NodeLambda.js</a:t>
            </a:r>
            <a:r>
              <a:rPr lang="en-IN" dirty="0"/>
              <a:t> </a:t>
            </a:r>
          </a:p>
        </p:txBody>
      </p:sp>
      <p:sp>
        <p:nvSpPr>
          <p:cNvPr id="3" name="Text Placeholder 2">
            <a:extLst>
              <a:ext uri="{FF2B5EF4-FFF2-40B4-BE49-F238E27FC236}">
                <a16:creationId xmlns:a16="http://schemas.microsoft.com/office/drawing/2014/main" id="{AE1B5100-00FC-4774-8F34-9214C9376190}"/>
              </a:ext>
            </a:extLst>
          </p:cNvPr>
          <p:cNvSpPr>
            <a:spLocks noGrp="1"/>
          </p:cNvSpPr>
          <p:nvPr>
            <p:ph type="body" idx="1"/>
          </p:nvPr>
        </p:nvSpPr>
        <p:spPr/>
        <p:txBody>
          <a:bodyPr/>
          <a:lstStyle/>
          <a:p>
            <a:pPr marL="152400" indent="0">
              <a:buNone/>
            </a:pPr>
            <a:r>
              <a:rPr lang="en-IN" sz="1000" dirty="0" err="1">
                <a:latin typeface="MesloLGS NF" panose="020B0609030804020204" pitchFamily="49" charset="0"/>
                <a:ea typeface="MesloLGS NF" panose="020B0609030804020204" pitchFamily="49" charset="0"/>
                <a:cs typeface="MesloLGS NF" panose="020B0609030804020204" pitchFamily="49" charset="0"/>
              </a:rPr>
              <a:t>exports.handler</a:t>
            </a:r>
            <a:r>
              <a:rPr lang="en-IN" sz="1000" dirty="0">
                <a:latin typeface="MesloLGS NF" panose="020B0609030804020204" pitchFamily="49" charset="0"/>
                <a:ea typeface="MesloLGS NF" panose="020B0609030804020204" pitchFamily="49" charset="0"/>
                <a:cs typeface="MesloLGS NF" panose="020B0609030804020204" pitchFamily="49" charset="0"/>
              </a:rPr>
              <a:t> = async (event) =&gt;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console.log('Lambda is called from LB and the payload is');</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console.log(</a:t>
            </a:r>
            <a:r>
              <a:rPr lang="en-IN" sz="1000" dirty="0" err="1">
                <a:latin typeface="MesloLGS NF" panose="020B0609030804020204" pitchFamily="49" charset="0"/>
                <a:ea typeface="MesloLGS NF" panose="020B0609030804020204" pitchFamily="49" charset="0"/>
                <a:cs typeface="MesloLGS NF" panose="020B0609030804020204" pitchFamily="49" charset="0"/>
              </a:rPr>
              <a:t>JSON.stringify</a:t>
            </a:r>
            <a:r>
              <a:rPr lang="en-IN" sz="1000" dirty="0">
                <a:latin typeface="MesloLGS NF" panose="020B0609030804020204" pitchFamily="49" charset="0"/>
                <a:ea typeface="MesloLGS NF" panose="020B0609030804020204" pitchFamily="49" charset="0"/>
                <a:cs typeface="MesloLGS NF" panose="020B0609030804020204" pitchFamily="49" charset="0"/>
              </a:rPr>
              <a:t>(event));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r>
              <a:rPr lang="en-IN" sz="1000" dirty="0" err="1">
                <a:latin typeface="MesloLGS NF" panose="020B0609030804020204" pitchFamily="49" charset="0"/>
                <a:ea typeface="MesloLGS NF" panose="020B0609030804020204" pitchFamily="49" charset="0"/>
                <a:cs typeface="MesloLGS NF" panose="020B0609030804020204" pitchFamily="49" charset="0"/>
              </a:rPr>
              <a:t>const</a:t>
            </a:r>
            <a:r>
              <a:rPr lang="en-IN" sz="1000" dirty="0">
                <a:latin typeface="MesloLGS NF" panose="020B0609030804020204" pitchFamily="49" charset="0"/>
                <a:ea typeface="MesloLGS NF" panose="020B0609030804020204" pitchFamily="49" charset="0"/>
                <a:cs typeface="MesloLGS NF" panose="020B0609030804020204" pitchFamily="49" charset="0"/>
              </a:rPr>
              <a:t> response =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r>
              <a:rPr lang="en-IN" sz="1000" dirty="0" err="1">
                <a:latin typeface="MesloLGS NF" panose="020B0609030804020204" pitchFamily="49" charset="0"/>
                <a:ea typeface="MesloLGS NF" panose="020B0609030804020204" pitchFamily="49" charset="0"/>
                <a:cs typeface="MesloLGS NF" panose="020B0609030804020204" pitchFamily="49" charset="0"/>
              </a:rPr>
              <a:t>statusCode</a:t>
            </a:r>
            <a:r>
              <a:rPr lang="en-IN" sz="1000" dirty="0">
                <a:latin typeface="MesloLGS NF" panose="020B0609030804020204" pitchFamily="49" charset="0"/>
                <a:ea typeface="MesloLGS NF" panose="020B0609030804020204" pitchFamily="49" charset="0"/>
                <a:cs typeface="MesloLGS NF" panose="020B0609030804020204" pitchFamily="49" charset="0"/>
              </a:rPr>
              <a:t>: 200,</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r>
              <a:rPr lang="en-IN" sz="1000" dirty="0" err="1">
                <a:latin typeface="MesloLGS NF" panose="020B0609030804020204" pitchFamily="49" charset="0"/>
                <a:ea typeface="MesloLGS NF" panose="020B0609030804020204" pitchFamily="49" charset="0"/>
                <a:cs typeface="MesloLGS NF" panose="020B0609030804020204" pitchFamily="49" charset="0"/>
              </a:rPr>
              <a:t>statusDescription</a:t>
            </a:r>
            <a:r>
              <a:rPr lang="en-IN" sz="1000" dirty="0">
                <a:latin typeface="MesloLGS NF" panose="020B0609030804020204" pitchFamily="49" charset="0"/>
                <a:ea typeface="MesloLGS NF" panose="020B0609030804020204" pitchFamily="49" charset="0"/>
                <a:cs typeface="MesloLGS NF" panose="020B0609030804020204" pitchFamily="49" charset="0"/>
              </a:rPr>
              <a:t>: "200 OK",</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isBase64Encoded: false,</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headers: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"Content-Type": "text/html"</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body: "&lt;h1&gt;Response from lambda web backend&lt;/h1&gt;"</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    return response;</a:t>
            </a:r>
          </a:p>
          <a:p>
            <a:pPr marL="152400" indent="0">
              <a:buNone/>
            </a:pPr>
            <a:r>
              <a:rPr lang="en-IN" sz="1000" dirty="0">
                <a:latin typeface="MesloLGS NF" panose="020B0609030804020204" pitchFamily="49" charset="0"/>
                <a:ea typeface="MesloLGS NF" panose="020B0609030804020204" pitchFamily="49" charset="0"/>
                <a:cs typeface="MesloLGS NF" panose="020B0609030804020204" pitchFamily="49" charset="0"/>
              </a:rPr>
              <a:t>};</a:t>
            </a:r>
          </a:p>
        </p:txBody>
      </p:sp>
    </p:spTree>
    <p:extLst>
      <p:ext uri="{BB962C8B-B14F-4D97-AF65-F5344CB8AC3E}">
        <p14:creationId xmlns:p14="http://schemas.microsoft.com/office/powerpoint/2010/main" val="1751846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Do not forget to reset your lab</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495" y="1533525"/>
            <a:ext cx="10621010" cy="4800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2780</Words>
  <Application>Microsoft Macintosh PowerPoint</Application>
  <PresentationFormat>Widescreen</PresentationFormat>
  <Paragraphs>233</Paragraphs>
  <Slides>27</Slides>
  <Notes>11</Notes>
  <HiddenSlides>0</HiddenSlides>
  <MMClips>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Amazon Ember</vt:lpstr>
      <vt:lpstr>Amazon Ember Regular</vt:lpstr>
      <vt:lpstr>Arial</vt:lpstr>
      <vt:lpstr>Arial Black</vt:lpstr>
      <vt:lpstr>Calibri</vt:lpstr>
      <vt:lpstr>Calibri Light</vt:lpstr>
      <vt:lpstr>LatoWeb</vt:lpstr>
      <vt:lpstr>MesloLGS NF</vt:lpstr>
      <vt:lpstr>Office Theme</vt:lpstr>
      <vt:lpstr>PGPCC - Mentor session</vt:lpstr>
      <vt:lpstr>Lambda with Application Load Balancer</vt:lpstr>
      <vt:lpstr>Setting up the Lambda Functions</vt:lpstr>
      <vt:lpstr>Setting up the target groups</vt:lpstr>
      <vt:lpstr>Setting up the load balancer -1</vt:lpstr>
      <vt:lpstr>Setting up the load balancer -2</vt:lpstr>
      <vt:lpstr>Appendix 1 – PythonLambda.py</vt:lpstr>
      <vt:lpstr>Appendix 2 – NodeLambda.js </vt:lpstr>
      <vt:lpstr>Do not forget to reset your lab</vt:lpstr>
      <vt:lpstr>Amazon Rekognition</vt:lpstr>
      <vt:lpstr>Amazon Rekognition</vt:lpstr>
      <vt:lpstr>PowerPoint Presentation</vt:lpstr>
      <vt:lpstr>Reference Architecture – Virtual Proctoring</vt:lpstr>
      <vt:lpstr>Identity Verification Reference Architecture - Computer Webcam</vt:lpstr>
      <vt:lpstr>Auto Check-in Solution – Outside World</vt:lpstr>
      <vt:lpstr>Liveness Detection Architecture – Mobile App</vt:lpstr>
      <vt:lpstr>Reference Architecture – Content Moderation</vt:lpstr>
      <vt:lpstr>Amazon Comprehend</vt:lpstr>
      <vt:lpstr>PowerPoint Presentation</vt:lpstr>
      <vt:lpstr>PowerPoint Presentation</vt:lpstr>
      <vt:lpstr>Amazon Comprehend typical use cases</vt:lpstr>
      <vt:lpstr>Amazon Comprehend Applications</vt:lpstr>
      <vt:lpstr>Amazon Polly</vt:lpstr>
      <vt:lpstr>PowerPoint Presentation</vt:lpstr>
      <vt:lpstr>AWS News Blog</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PGPCC - Mentor session</dc:title>
  <dc:creator>Prashant Bharadwaj</dc:creator>
  <cp:lastModifiedBy>Stuart Wong</cp:lastModifiedBy>
  <cp:revision>15</cp:revision>
  <dcterms:created xsi:type="dcterms:W3CDTF">2022-03-02T06:51:28Z</dcterms:created>
  <dcterms:modified xsi:type="dcterms:W3CDTF">2023-02-26T17:16:13Z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